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5"/>
  </p:notesMasterIdLst>
  <p:handoutMasterIdLst>
    <p:handoutMasterId r:id="rId16"/>
  </p:handoutMasterIdLst>
  <p:sldIdLst>
    <p:sldId id="270" r:id="rId5"/>
    <p:sldId id="275" r:id="rId6"/>
    <p:sldId id="259" r:id="rId7"/>
    <p:sldId id="257" r:id="rId8"/>
    <p:sldId id="284" r:id="rId9"/>
    <p:sldId id="266" r:id="rId10"/>
    <p:sldId id="262" r:id="rId11"/>
    <p:sldId id="283" r:id="rId12"/>
    <p:sldId id="280" r:id="rId13"/>
    <p:sldId id="269" r:id="rId14"/>
  </p:sldIdLst>
  <p:sldSz cx="12192000" cy="6858000"/>
  <p:notesSz cx="6858000" cy="9144000"/>
  <p:embeddedFontLst>
    <p:embeddedFont>
      <p:font typeface="Arial Black" panose="020B0A04020102020204" pitchFamily="34" charset="0"/>
      <p:bold r:id="rId17"/>
    </p:embeddedFont>
    <p:embeddedFont>
      <p:font typeface="Calibri" panose="020F0502020204030204" pitchFamily="34" charset="0"/>
      <p:regular r:id="rId18"/>
      <p:bold r:id="rId19"/>
      <p:italic r:id="rId20"/>
      <p:boldItalic r:id="rId21"/>
    </p:embeddedFont>
    <p:embeddedFont>
      <p:font typeface="Euphemia" panose="020B0503040102020104" pitchFamily="34" charset="0"/>
      <p:regular r:id="rId22"/>
    </p:embeddedFont>
    <p:embeddedFont>
      <p:font typeface="Lato" panose="020F0502020204030203" pitchFamily="34" charset="0"/>
      <p:regular r:id="rId23"/>
      <p:bold r:id="rId24"/>
      <p:italic r:id="rId25"/>
      <p:boldItalic r:id="rId26"/>
    </p:embeddedFont>
    <p:embeddedFont>
      <p:font typeface="NimbusSan-Reg" panose="00000500000000000000" pitchFamily="50" charset="0"/>
      <p:regular r:id="rId27"/>
    </p:embeddedFont>
    <p:embeddedFont>
      <p:font typeface="NimbusSan-RegIta" panose="00000500000000000000" pitchFamily="50" charset="0"/>
      <p: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8B3A5C-0AB1-48F8-9C50-24B551FCD829}" v="1" dt="2023-11-14T16:17:01.9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51" autoAdjust="0"/>
    <p:restoredTop sz="61606" autoAdjust="0"/>
  </p:normalViewPr>
  <p:slideViewPr>
    <p:cSldViewPr snapToGrid="0">
      <p:cViewPr varScale="1">
        <p:scale>
          <a:sx n="65" d="100"/>
          <a:sy n="65" d="100"/>
        </p:scale>
        <p:origin x="1554" y="7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4" d="100"/>
          <a:sy n="84" d="100"/>
        </p:scale>
        <p:origin x="3816"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customXml" Target="../customXml/item3.xml"/><Relationship Id="rId21" Type="http://schemas.openxmlformats.org/officeDocument/2006/relationships/font" Target="fonts/font5.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font" Target="fonts/font9.fntdata"/><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8.fntdata"/><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6.xml"/><Relationship Id="rId19" Type="http://schemas.openxmlformats.org/officeDocument/2006/relationships/font" Target="fonts/font3.fntdata"/><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viewProps" Target="view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5FE5E2-85DC-4CFC-8C3B-90A278D7302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BC7D500-2974-4F35-8CCC-B2905F9ED6E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8D71AF-1091-473E-BA21-A77202EED9B9}" type="datetimeFigureOut">
              <a:rPr lang="en-US" smtClean="0"/>
              <a:t>12/20/2023</a:t>
            </a:fld>
            <a:endParaRPr lang="en-US"/>
          </a:p>
        </p:txBody>
      </p:sp>
      <p:sp>
        <p:nvSpPr>
          <p:cNvPr id="4" name="Footer Placeholder 3">
            <a:extLst>
              <a:ext uri="{FF2B5EF4-FFF2-40B4-BE49-F238E27FC236}">
                <a16:creationId xmlns:a16="http://schemas.microsoft.com/office/drawing/2014/main" id="{3B0E1D1A-0F0A-4E01-8EFB-012B7259FC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69A8AA3-8147-4778-BB7F-6DFC1B164D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8A06BB-C6A2-4A6B-B532-AF7905F4A62B}" type="slidenum">
              <a:rPr lang="en-US" smtClean="0"/>
              <a:t>‹#›</a:t>
            </a:fld>
            <a:endParaRPr lang="en-US"/>
          </a:p>
        </p:txBody>
      </p:sp>
    </p:spTree>
    <p:extLst>
      <p:ext uri="{BB962C8B-B14F-4D97-AF65-F5344CB8AC3E}">
        <p14:creationId xmlns:p14="http://schemas.microsoft.com/office/powerpoint/2010/main" val="30424537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B40424-AF31-4896-A326-7D1547764B43}" type="datetimeFigureOut">
              <a:rPr lang="en-US" smtClean="0"/>
              <a:t>12/20/2023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DD72F6-E0AF-4BBB-A793-1772A3EFFF04}" type="slidenum">
              <a:rPr lang="en-US" smtClean="0"/>
              <a:t>‹#›</a:t>
            </a:fld>
            <a:endParaRPr lang="en-US"/>
          </a:p>
        </p:txBody>
      </p:sp>
    </p:spTree>
    <p:extLst>
      <p:ext uri="{BB962C8B-B14F-4D97-AF65-F5344CB8AC3E}">
        <p14:creationId xmlns:p14="http://schemas.microsoft.com/office/powerpoint/2010/main" val="1557990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DD72F6-E0AF-4BBB-A793-1772A3EFFF04}" type="slidenum">
              <a:rPr lang="en-US" smtClean="0"/>
              <a:t>1</a:t>
            </a:fld>
            <a:endParaRPr lang="en-US"/>
          </a:p>
        </p:txBody>
      </p:sp>
    </p:spTree>
    <p:extLst>
      <p:ext uri="{BB962C8B-B14F-4D97-AF65-F5344CB8AC3E}">
        <p14:creationId xmlns:p14="http://schemas.microsoft.com/office/powerpoint/2010/main" val="1185871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Materials for this meeting: Resource Map handout.</a:t>
            </a:r>
          </a:p>
        </p:txBody>
      </p:sp>
      <p:sp>
        <p:nvSpPr>
          <p:cNvPr id="4" name="Slide Number Placeholder 3"/>
          <p:cNvSpPr>
            <a:spLocks noGrp="1"/>
          </p:cNvSpPr>
          <p:nvPr>
            <p:ph type="sldNum" sz="quarter" idx="5"/>
          </p:nvPr>
        </p:nvSpPr>
        <p:spPr/>
        <p:txBody>
          <a:bodyPr/>
          <a:lstStyle/>
          <a:p>
            <a:fld id="{A6DD72F6-E0AF-4BBB-A793-1772A3EFFF04}" type="slidenum">
              <a:rPr lang="en-US" smtClean="0"/>
              <a:t>2</a:t>
            </a:fld>
            <a:endParaRPr lang="en-US"/>
          </a:p>
        </p:txBody>
      </p:sp>
    </p:spTree>
    <p:extLst>
      <p:ext uri="{BB962C8B-B14F-4D97-AF65-F5344CB8AC3E}">
        <p14:creationId xmlns:p14="http://schemas.microsoft.com/office/powerpoint/2010/main" val="1307310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4E4E50"/>
                </a:solidFill>
                <a:latin typeface="NimbusSan-Reg"/>
              </a:rPr>
              <a:t>Choose an icebreaker or activity to help students get to know each other better.</a:t>
            </a:r>
            <a:endParaRPr lang="en-US" dirty="0"/>
          </a:p>
        </p:txBody>
      </p:sp>
      <p:sp>
        <p:nvSpPr>
          <p:cNvPr id="4" name="Slide Number Placeholder 3"/>
          <p:cNvSpPr>
            <a:spLocks noGrp="1"/>
          </p:cNvSpPr>
          <p:nvPr>
            <p:ph type="sldNum" sz="quarter" idx="5"/>
          </p:nvPr>
        </p:nvSpPr>
        <p:spPr/>
        <p:txBody>
          <a:bodyPr/>
          <a:lstStyle/>
          <a:p>
            <a:fld id="{A6DD72F6-E0AF-4BBB-A793-1772A3EFFF04}" type="slidenum">
              <a:rPr lang="en-US" smtClean="0"/>
              <a:t>3</a:t>
            </a:fld>
            <a:endParaRPr lang="en-US"/>
          </a:p>
        </p:txBody>
      </p:sp>
    </p:spTree>
    <p:extLst>
      <p:ext uri="{BB962C8B-B14F-4D97-AF65-F5344CB8AC3E}">
        <p14:creationId xmlns:p14="http://schemas.microsoft.com/office/powerpoint/2010/main" val="4054586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Tx/>
              <a:buChar char="-"/>
            </a:pPr>
            <a:r>
              <a:rPr lang="en-US" sz="1800" b="0" i="0" u="none" strike="noStrike" baseline="0" dirty="0">
                <a:solidFill>
                  <a:schemeClr val="bg2">
                    <a:lumMod val="10000"/>
                  </a:schemeClr>
                </a:solidFill>
                <a:latin typeface="NimbusSan-Reg"/>
              </a:rPr>
              <a:t>Components of human trafficking often occur online – including recruitment and communications with those who are being targeted or exploited – so practicing online safety can help to prevent trafficking.</a:t>
            </a:r>
          </a:p>
          <a:p>
            <a:pPr marL="742950" lvl="1" indent="-285750" algn="l">
              <a:buFontTx/>
              <a:buChar char="-"/>
            </a:pPr>
            <a:r>
              <a:rPr lang="en-US" sz="1800" b="0" i="0" u="none" strike="noStrike" baseline="0" dirty="0">
                <a:solidFill>
                  <a:schemeClr val="bg2">
                    <a:lumMod val="10000"/>
                  </a:schemeClr>
                </a:solidFill>
                <a:latin typeface="NimbusSan-Reg"/>
              </a:rPr>
              <a:t>Our personal identifying information, like names, birthdays, and email addresses, as well as other things that we choose to post online can be easy to find.</a:t>
            </a:r>
          </a:p>
          <a:p>
            <a:pPr marL="285750" indent="-285750" algn="l">
              <a:buFontTx/>
              <a:buChar char="-"/>
            </a:pPr>
            <a:r>
              <a:rPr lang="en-US" sz="1800" b="0" i="0" u="none" strike="noStrike" baseline="0" dirty="0">
                <a:solidFill>
                  <a:schemeClr val="bg2">
                    <a:lumMod val="10000"/>
                  </a:schemeClr>
                </a:solidFill>
                <a:latin typeface="NimbusSan-Reg"/>
              </a:rPr>
              <a:t>Setting appropriate boundaries can make it harder for exploiters to take advantage; perpetrators often violate boundaries to see how far they can push limits.</a:t>
            </a:r>
          </a:p>
          <a:p>
            <a:pPr marL="285750" indent="-285750" algn="l">
              <a:buFontTx/>
              <a:buChar char="-"/>
            </a:pPr>
            <a:r>
              <a:rPr lang="en-US" sz="1800" b="0" i="0" u="none" strike="noStrike" baseline="0" dirty="0">
                <a:solidFill>
                  <a:schemeClr val="bg2">
                    <a:lumMod val="10000"/>
                  </a:schemeClr>
                </a:solidFill>
                <a:latin typeface="NimbusSan-Reg"/>
              </a:rPr>
              <a:t>Healthy relationships are characterized by factors unique to individuals, but unhealthy relationships often carry similar red flags that may lead to dating violence or other types of abuse.</a:t>
            </a:r>
          </a:p>
          <a:p>
            <a:pPr marL="285750" indent="-285750" algn="l">
              <a:buFontTx/>
              <a:buChar char="-"/>
            </a:pPr>
            <a:endParaRPr lang="en-US" sz="1800" b="0" i="0" u="none" strike="noStrike" baseline="0" dirty="0">
              <a:solidFill>
                <a:schemeClr val="bg2">
                  <a:lumMod val="10000"/>
                </a:schemeClr>
              </a:solidFill>
              <a:latin typeface="NimbusSan-Reg"/>
            </a:endParaRPr>
          </a:p>
        </p:txBody>
      </p:sp>
      <p:sp>
        <p:nvSpPr>
          <p:cNvPr id="4" name="Slide Number Placeholder 3"/>
          <p:cNvSpPr>
            <a:spLocks noGrp="1"/>
          </p:cNvSpPr>
          <p:nvPr>
            <p:ph type="sldNum" sz="quarter" idx="5"/>
          </p:nvPr>
        </p:nvSpPr>
        <p:spPr/>
        <p:txBody>
          <a:bodyPr/>
          <a:lstStyle/>
          <a:p>
            <a:fld id="{A6DD72F6-E0AF-4BBB-A793-1772A3EFFF04}" type="slidenum">
              <a:rPr lang="en-US" smtClean="0"/>
              <a:t>4</a:t>
            </a:fld>
            <a:endParaRPr lang="en-US"/>
          </a:p>
        </p:txBody>
      </p:sp>
    </p:spTree>
    <p:extLst>
      <p:ext uri="{BB962C8B-B14F-4D97-AF65-F5344CB8AC3E}">
        <p14:creationId xmlns:p14="http://schemas.microsoft.com/office/powerpoint/2010/main" val="27405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sz="1800" dirty="0">
                <a:latin typeface="+mn-lt"/>
              </a:rPr>
              <a:t>Learning about various types of unsafe situations, including cyberbullying, cyberstalking, and grooming, increases our understanding of how predatory behavior works, which is integral to our comprehension of human trafficking.</a:t>
            </a:r>
          </a:p>
          <a:p>
            <a:pPr marL="285750" indent="-285750">
              <a:buFontTx/>
              <a:buChar char="-"/>
            </a:pPr>
            <a:r>
              <a:rPr lang="en-US" sz="1800" dirty="0">
                <a:latin typeface="+mn-lt"/>
              </a:rPr>
              <a:t>Misinformation is everywhere – but there are ways to identify it. Being able to identify misinformation will help us to understand many issues better, including human trafficking.</a:t>
            </a:r>
          </a:p>
          <a:p>
            <a:pPr marL="285750" indent="-285750">
              <a:buFontTx/>
              <a:buChar char="-"/>
            </a:pPr>
            <a:r>
              <a:rPr lang="en-US" sz="1800" dirty="0">
                <a:latin typeface="+mn-lt"/>
              </a:rPr>
              <a:t>Though there are risk factors, there are also protective factors that make youth less vulnerable. Some protective factors are a positive school </a:t>
            </a:r>
            <a:r>
              <a:rPr lang="en-US" sz="1800">
                <a:latin typeface="+mn-lt"/>
              </a:rPr>
              <a:t>environment, having </a:t>
            </a:r>
            <a:r>
              <a:rPr lang="en-US" sz="1800" dirty="0">
                <a:latin typeface="+mn-lt"/>
              </a:rPr>
              <a:t>a reliable parent, guardian, or mentor, developing community connections, establishing emotional health and well-being, having a sense of purpose, academic achievements, self-regulation skills, and empathy or concern for how one’s actions affect others.</a:t>
            </a:r>
            <a:endParaRPr lang="en-US" sz="1800" b="0" i="0" u="none" strike="noStrike" baseline="0" dirty="0">
              <a:solidFill>
                <a:srgbClr val="4D4D4F"/>
              </a:solidFill>
              <a:latin typeface="NimbusSan-Reg"/>
            </a:endParaRPr>
          </a:p>
        </p:txBody>
      </p:sp>
      <p:sp>
        <p:nvSpPr>
          <p:cNvPr id="4" name="Slide Number Placeholder 3"/>
          <p:cNvSpPr>
            <a:spLocks noGrp="1"/>
          </p:cNvSpPr>
          <p:nvPr>
            <p:ph type="sldNum" sz="quarter" idx="5"/>
          </p:nvPr>
        </p:nvSpPr>
        <p:spPr/>
        <p:txBody>
          <a:bodyPr/>
          <a:lstStyle/>
          <a:p>
            <a:fld id="{A6DD72F6-E0AF-4BBB-A793-1772A3EFFF04}" type="slidenum">
              <a:rPr lang="en-US" smtClean="0"/>
              <a:t>5</a:t>
            </a:fld>
            <a:endParaRPr lang="en-US"/>
          </a:p>
        </p:txBody>
      </p:sp>
    </p:spTree>
    <p:extLst>
      <p:ext uri="{BB962C8B-B14F-4D97-AF65-F5344CB8AC3E}">
        <p14:creationId xmlns:p14="http://schemas.microsoft.com/office/powerpoint/2010/main" val="2398899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Choose a few of these questions to cover with your team. </a:t>
            </a:r>
          </a:p>
          <a:p>
            <a:endParaRPr lang="en-US" dirty="0"/>
          </a:p>
        </p:txBody>
      </p:sp>
      <p:sp>
        <p:nvSpPr>
          <p:cNvPr id="4" name="Slide Number Placeholder 3"/>
          <p:cNvSpPr>
            <a:spLocks noGrp="1"/>
          </p:cNvSpPr>
          <p:nvPr>
            <p:ph type="sldNum" sz="quarter" idx="5"/>
          </p:nvPr>
        </p:nvSpPr>
        <p:spPr/>
        <p:txBody>
          <a:bodyPr/>
          <a:lstStyle/>
          <a:p>
            <a:fld id="{A6DD72F6-E0AF-4BBB-A793-1772A3EFFF04}" type="slidenum">
              <a:rPr lang="en-US" smtClean="0"/>
              <a:t>6</a:t>
            </a:fld>
            <a:endParaRPr lang="en-US"/>
          </a:p>
        </p:txBody>
      </p:sp>
    </p:spTree>
    <p:extLst>
      <p:ext uri="{BB962C8B-B14F-4D97-AF65-F5344CB8AC3E}">
        <p14:creationId xmlns:p14="http://schemas.microsoft.com/office/powerpoint/2010/main" val="191416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4D4D4F"/>
                </a:solidFill>
                <a:latin typeface="NimbusSan-Reg"/>
              </a:rPr>
              <a:t>Resource Map: Have team members complete the “Resource Map” handout, listing a few friends and adults they could talk to, and other sources of support in their school or community.</a:t>
            </a:r>
          </a:p>
          <a:p>
            <a:pPr algn="l"/>
            <a:endParaRPr lang="en-US" sz="1800" b="0" i="0" u="none" strike="noStrike" baseline="0" dirty="0">
              <a:solidFill>
                <a:srgbClr val="4D4D4F"/>
              </a:solidFill>
              <a:latin typeface="NimbusSan-Reg"/>
            </a:endParaRPr>
          </a:p>
          <a:p>
            <a:pPr algn="l"/>
            <a:r>
              <a:rPr lang="en-US" sz="1800" b="0" i="0" u="none" strike="noStrike" baseline="0" dirty="0">
                <a:solidFill>
                  <a:srgbClr val="4D4D4F"/>
                </a:solidFill>
                <a:latin typeface="NimbusSan-Reg"/>
              </a:rPr>
              <a:t>Tell them to look online for resources that could be helpful, like hotlines. Direct them to the TraffickSTOP website and the resources for students.</a:t>
            </a:r>
            <a:endParaRPr lang="en-US" i="0" dirty="0"/>
          </a:p>
        </p:txBody>
      </p:sp>
      <p:sp>
        <p:nvSpPr>
          <p:cNvPr id="4" name="Slide Number Placeholder 3"/>
          <p:cNvSpPr>
            <a:spLocks noGrp="1"/>
          </p:cNvSpPr>
          <p:nvPr>
            <p:ph type="sldNum" sz="quarter" idx="5"/>
          </p:nvPr>
        </p:nvSpPr>
        <p:spPr/>
        <p:txBody>
          <a:bodyPr/>
          <a:lstStyle/>
          <a:p>
            <a:fld id="{A6DD72F6-E0AF-4BBB-A793-1772A3EFFF04}" type="slidenum">
              <a:rPr lang="en-US" smtClean="0"/>
              <a:t>7</a:t>
            </a:fld>
            <a:endParaRPr lang="en-US"/>
          </a:p>
        </p:txBody>
      </p:sp>
    </p:spTree>
    <p:extLst>
      <p:ext uri="{BB962C8B-B14F-4D97-AF65-F5344CB8AC3E}">
        <p14:creationId xmlns:p14="http://schemas.microsoft.com/office/powerpoint/2010/main" val="343484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r>
              <a:rPr lang="en-US" dirty="0"/>
              <a:t>Human trafficking is interconnected with online safety, healthy boundaries, and relationships.</a:t>
            </a:r>
          </a:p>
          <a:p>
            <a:pPr marL="285750" indent="-285750" algn="l">
              <a:buFont typeface="Arial" panose="020B0604020202020204" pitchFamily="34" charset="0"/>
              <a:buChar char="•"/>
            </a:pPr>
            <a:r>
              <a:rPr lang="en-US" dirty="0"/>
              <a:t>Human trafficking may also intersect with other types of abuse, like dating violence and cyberbullying.</a:t>
            </a:r>
          </a:p>
          <a:p>
            <a:pPr marL="285750" indent="-285750" algn="l">
              <a:buFont typeface="Arial" panose="020B0604020202020204" pitchFamily="34" charset="0"/>
              <a:buChar char="•"/>
            </a:pPr>
            <a:r>
              <a:rPr lang="en-US" dirty="0"/>
              <a:t>Knowledge is power - learning about human trafficking and expanding our awareness of it can help with identification and prevention efforts.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DD72F6-E0AF-4BBB-A793-1772A3EFFF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6794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1" u="none" strike="noStrike" baseline="0" dirty="0">
                <a:solidFill>
                  <a:srgbClr val="4D4D4F"/>
                </a:solidFill>
                <a:latin typeface="NimbusSan-RegIta"/>
              </a:rPr>
              <a:t>Have students respond to one or all of the following prompts (time-permitting):</a:t>
            </a:r>
          </a:p>
          <a:p>
            <a:pPr marL="285750" indent="-285750" algn="l">
              <a:buFont typeface="Arial" panose="020B0604020202020204" pitchFamily="34" charset="0"/>
              <a:buChar char="•"/>
            </a:pPr>
            <a:endParaRPr lang="en-US" sz="1800" b="0" i="1" u="none" strike="noStrike" baseline="0" dirty="0">
              <a:solidFill>
                <a:srgbClr val="4D4D4F"/>
              </a:solidFill>
              <a:latin typeface="NimbusSan-RegIta"/>
            </a:endParaRPr>
          </a:p>
          <a:p>
            <a:pPr marL="285750" indent="-285750" algn="l">
              <a:buFont typeface="Arial" panose="020B0604020202020204" pitchFamily="34" charset="0"/>
              <a:buChar char="•"/>
            </a:pPr>
            <a:r>
              <a:rPr lang="en-US" sz="1800" b="0" i="0" u="none" strike="noStrike" baseline="0" dirty="0">
                <a:solidFill>
                  <a:srgbClr val="4D4D4F"/>
                </a:solidFill>
                <a:latin typeface="NimbusSan-Reg"/>
              </a:rPr>
              <a:t>Is there specific information about human trafficking that you’d like to know more about, or a related topic that you would like to discuss?</a:t>
            </a:r>
          </a:p>
          <a:p>
            <a:pPr marL="285750" indent="-285750" algn="l">
              <a:buFont typeface="Arial" panose="020B0604020202020204" pitchFamily="34" charset="0"/>
              <a:buChar char="•"/>
            </a:pPr>
            <a:r>
              <a:rPr lang="en-US" sz="1800" b="0" i="0" u="none" strike="noStrike" baseline="0" dirty="0">
                <a:solidFill>
                  <a:srgbClr val="4D4D4F"/>
                </a:solidFill>
                <a:latin typeface="NimbusSan-Reg"/>
              </a:rPr>
              <a:t>How can learning about human trafficking help with identification and prevention?</a:t>
            </a:r>
          </a:p>
          <a:p>
            <a:pPr marL="285750" indent="-285750" algn="l">
              <a:buFont typeface="Arial" panose="020B0604020202020204" pitchFamily="34" charset="0"/>
              <a:buChar char="•"/>
            </a:pPr>
            <a:endParaRPr lang="en-US" sz="1800" b="0" i="0" u="none" strike="noStrike" baseline="0" dirty="0">
              <a:solidFill>
                <a:srgbClr val="4D4D4F"/>
              </a:solidFill>
              <a:latin typeface="NimbusSan-Reg"/>
            </a:endParaRPr>
          </a:p>
          <a:p>
            <a:pPr algn="l"/>
            <a:r>
              <a:rPr lang="en-US" sz="1800" b="0" i="0" u="none" strike="noStrike" baseline="0" dirty="0">
                <a:solidFill>
                  <a:srgbClr val="4D4D4F"/>
                </a:solidFill>
                <a:latin typeface="NimbusSan-Reg"/>
              </a:rPr>
              <a:t>Invite students to share their answers with the group.</a:t>
            </a:r>
            <a:endParaRPr lang="en-US" dirty="0"/>
          </a:p>
        </p:txBody>
      </p:sp>
      <p:sp>
        <p:nvSpPr>
          <p:cNvPr id="4" name="Slide Number Placeholder 3"/>
          <p:cNvSpPr>
            <a:spLocks noGrp="1"/>
          </p:cNvSpPr>
          <p:nvPr>
            <p:ph type="sldNum" sz="quarter" idx="5"/>
          </p:nvPr>
        </p:nvSpPr>
        <p:spPr/>
        <p:txBody>
          <a:bodyPr/>
          <a:lstStyle/>
          <a:p>
            <a:fld id="{A6DD72F6-E0AF-4BBB-A793-1772A3EFFF04}" type="slidenum">
              <a:rPr lang="en-US" smtClean="0"/>
              <a:t>9</a:t>
            </a:fld>
            <a:endParaRPr lang="en-US"/>
          </a:p>
        </p:txBody>
      </p:sp>
    </p:spTree>
    <p:extLst>
      <p:ext uri="{BB962C8B-B14F-4D97-AF65-F5344CB8AC3E}">
        <p14:creationId xmlns:p14="http://schemas.microsoft.com/office/powerpoint/2010/main" val="10618596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5.png"/><Relationship Id="rId5" Type="http://schemas.microsoft.com/office/2007/relationships/hdphoto" Target="../media/hdphoto3.wdp"/><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group of people&#10;&#10;Description automatically generated with medium confidence">
            <a:extLst>
              <a:ext uri="{FF2B5EF4-FFF2-40B4-BE49-F238E27FC236}">
                <a16:creationId xmlns:a16="http://schemas.microsoft.com/office/drawing/2014/main" id="{25E2A431-9E31-49F1-A4B3-6D6728A497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5074920"/>
          </a:xfrm>
          <a:prstGeom prst="rect">
            <a:avLst/>
          </a:prstGeom>
        </p:spPr>
      </p:pic>
      <p:pic>
        <p:nvPicPr>
          <p:cNvPr id="8" name="Picture 7">
            <a:extLst>
              <a:ext uri="{FF2B5EF4-FFF2-40B4-BE49-F238E27FC236}">
                <a16:creationId xmlns:a16="http://schemas.microsoft.com/office/drawing/2014/main" id="{FB70AB5C-F334-4C16-883D-91F11AAE560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919186" y="4075146"/>
            <a:ext cx="2159743" cy="779294"/>
          </a:xfrm>
          <a:prstGeom prst="rect">
            <a:avLst/>
          </a:prstGeom>
        </p:spPr>
      </p:pic>
      <p:grpSp>
        <p:nvGrpSpPr>
          <p:cNvPr id="9" name="Group 8">
            <a:extLst>
              <a:ext uri="{FF2B5EF4-FFF2-40B4-BE49-F238E27FC236}">
                <a16:creationId xmlns:a16="http://schemas.microsoft.com/office/drawing/2014/main" id="{41E7A7C7-7474-48EE-B521-122FF1AC11BB}"/>
              </a:ext>
            </a:extLst>
          </p:cNvPr>
          <p:cNvGrpSpPr/>
          <p:nvPr userDrawn="1"/>
        </p:nvGrpSpPr>
        <p:grpSpPr>
          <a:xfrm>
            <a:off x="0" y="6181190"/>
            <a:ext cx="2194229" cy="676810"/>
            <a:chOff x="4812210" y="6107510"/>
            <a:chExt cx="2194229" cy="676810"/>
          </a:xfrm>
        </p:grpSpPr>
        <p:pic>
          <p:nvPicPr>
            <p:cNvPr id="10" name="Picture 9" descr="Logo&#10;&#10;Description automatically generated">
              <a:extLst>
                <a:ext uri="{FF2B5EF4-FFF2-40B4-BE49-F238E27FC236}">
                  <a16:creationId xmlns:a16="http://schemas.microsoft.com/office/drawing/2014/main" id="{317702A5-EC03-43B4-9F38-237BE2B4BD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91224" y="6107510"/>
              <a:ext cx="1015215" cy="676810"/>
            </a:xfrm>
            <a:prstGeom prst="rect">
              <a:avLst/>
            </a:prstGeom>
          </p:spPr>
        </p:pic>
        <p:sp>
          <p:nvSpPr>
            <p:cNvPr id="11" name="TextBox 10">
              <a:extLst>
                <a:ext uri="{FF2B5EF4-FFF2-40B4-BE49-F238E27FC236}">
                  <a16:creationId xmlns:a16="http://schemas.microsoft.com/office/drawing/2014/main" id="{B5F2DA14-DA8D-4501-AA82-FAFAA4269FEC}"/>
                </a:ext>
              </a:extLst>
            </p:cNvPr>
            <p:cNvSpPr txBox="1"/>
            <p:nvPr/>
          </p:nvSpPr>
          <p:spPr>
            <a:xfrm>
              <a:off x="4812210" y="6294229"/>
              <a:ext cx="1610420" cy="246221"/>
            </a:xfrm>
            <a:prstGeom prst="rect">
              <a:avLst/>
            </a:prstGeom>
            <a:noFill/>
          </p:spPr>
          <p:txBody>
            <a:bodyPr wrap="square" rtlCol="0">
              <a:spAutoFit/>
            </a:bodyPr>
            <a:lstStyle/>
            <a:p>
              <a:pPr algn="ctr"/>
              <a:r>
                <a:rPr lang="en-US" sz="1000" i="1" dirty="0">
                  <a:solidFill>
                    <a:srgbClr val="595959"/>
                  </a:solidFill>
                  <a:latin typeface="Lato" panose="020F0502020204030203" pitchFamily="34" charset="0"/>
                </a:rPr>
                <a:t>Brought to you by</a:t>
              </a:r>
            </a:p>
          </p:txBody>
        </p:sp>
      </p:grpSp>
    </p:spTree>
    <p:extLst>
      <p:ext uri="{BB962C8B-B14F-4D97-AF65-F5344CB8AC3E}">
        <p14:creationId xmlns:p14="http://schemas.microsoft.com/office/powerpoint/2010/main" val="180714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A7BD2B0-B6A7-48FB-A906-2D8066F403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67800" y="0"/>
            <a:ext cx="480060" cy="6858000"/>
          </a:xfrm>
          <a:prstGeom prst="rect">
            <a:avLst/>
          </a:prstGeom>
        </p:spPr>
      </p:pic>
      <p:pic>
        <p:nvPicPr>
          <p:cNvPr id="1030" name="Picture 6">
            <a:extLst>
              <a:ext uri="{FF2B5EF4-FFF2-40B4-BE49-F238E27FC236}">
                <a16:creationId xmlns:a16="http://schemas.microsoft.com/office/drawing/2014/main" id="{71FC2710-3016-4961-925D-3B6C43F1B384}"/>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6183318"/>
            <a:ext cx="12191998" cy="6835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65C41DF-E641-4522-B79A-AD02A93B46E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062160" y="6358075"/>
            <a:ext cx="1615538" cy="582930"/>
          </a:xfrm>
          <a:prstGeom prst="rect">
            <a:avLst/>
          </a:prstGeom>
        </p:spPr>
      </p:pic>
      <p:pic>
        <p:nvPicPr>
          <p:cNvPr id="1031" name="Picture 7">
            <a:extLst>
              <a:ext uri="{FF2B5EF4-FFF2-40B4-BE49-F238E27FC236}">
                <a16:creationId xmlns:a16="http://schemas.microsoft.com/office/drawing/2014/main" id="{5FE42F0C-D667-4CFA-AA0B-3ABA1B1C6EBD}"/>
              </a:ext>
            </a:extLst>
          </p:cNvPr>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0" y="1"/>
            <a:ext cx="12191998"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209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DE2E7D-0087-43A2-B4EF-4D68A611E4F3}"/>
              </a:ext>
            </a:extLst>
          </p:cNvPr>
          <p:cNvPicPr>
            <a:picLocks noChangeAspect="1"/>
          </p:cNvPicPr>
          <p:nvPr userDrawn="1"/>
        </p:nvPicPr>
        <p:blipFill rotWithShape="1">
          <a:blip r:embed="rId2" cstate="screen">
            <a:duotone>
              <a:prstClr val="black"/>
              <a:schemeClr val="accent1">
                <a:tint val="45000"/>
                <a:satMod val="400000"/>
              </a:schemeClr>
            </a:duotone>
            <a:alphaModFix amt="15000"/>
            <a:extLst>
              <a:ext uri="{28A0092B-C50C-407E-A947-70E740481C1C}">
                <a14:useLocalDpi xmlns:a14="http://schemas.microsoft.com/office/drawing/2010/main"/>
              </a:ext>
            </a:extLst>
          </a:blip>
          <a:srcRect/>
          <a:stretch/>
        </p:blipFill>
        <p:spPr>
          <a:xfrm>
            <a:off x="-1" y="0"/>
            <a:ext cx="12192000" cy="6858000"/>
          </a:xfrm>
          <a:prstGeom prst="rect">
            <a:avLst/>
          </a:prstGeom>
          <a:noFill/>
        </p:spPr>
      </p:pic>
      <p:pic>
        <p:nvPicPr>
          <p:cNvPr id="8" name="Picture 7">
            <a:extLst>
              <a:ext uri="{FF2B5EF4-FFF2-40B4-BE49-F238E27FC236}">
                <a16:creationId xmlns:a16="http://schemas.microsoft.com/office/drawing/2014/main" id="{42D0C5F7-63EE-44C3-BBAD-4669B0B28286}"/>
              </a:ext>
            </a:extLst>
          </p:cNvPr>
          <p:cNvPicPr>
            <a:picLocks noChangeAspect="1"/>
          </p:cNvPicPr>
          <p:nvPr userDrawn="1"/>
        </p:nvPicPr>
        <p:blipFill>
          <a:blip r:embed="rId3" cstate="screen">
            <a:alphaModFix amt="70000"/>
            <a:extLst>
              <a:ext uri="{28A0092B-C50C-407E-A947-70E740481C1C}">
                <a14:useLocalDpi xmlns:a14="http://schemas.microsoft.com/office/drawing/2010/main"/>
              </a:ext>
            </a:extLst>
          </a:blip>
          <a:stretch>
            <a:fillRect/>
          </a:stretch>
        </p:blipFill>
        <p:spPr>
          <a:xfrm rot="5400000">
            <a:off x="5753171" y="-5753172"/>
            <a:ext cx="685657" cy="12192000"/>
          </a:xfrm>
          <a:prstGeom prst="rect">
            <a:avLst/>
          </a:prstGeom>
        </p:spPr>
      </p:pic>
      <p:pic>
        <p:nvPicPr>
          <p:cNvPr id="10" name="Picture 9">
            <a:extLst>
              <a:ext uri="{FF2B5EF4-FFF2-40B4-BE49-F238E27FC236}">
                <a16:creationId xmlns:a16="http://schemas.microsoft.com/office/drawing/2014/main" id="{FEF684F2-0D72-41D3-B78E-B2FD4B891488}"/>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5288231" y="6102927"/>
            <a:ext cx="1615538" cy="582930"/>
          </a:xfrm>
          <a:prstGeom prst="rect">
            <a:avLst/>
          </a:prstGeom>
        </p:spPr>
      </p:pic>
    </p:spTree>
    <p:extLst>
      <p:ext uri="{BB962C8B-B14F-4D97-AF65-F5344CB8AC3E}">
        <p14:creationId xmlns:p14="http://schemas.microsoft.com/office/powerpoint/2010/main" val="2864304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40F5C7-1248-4D96-AF35-FCEF80A745B1}"/>
              </a:ext>
            </a:extLst>
          </p:cNvPr>
          <p:cNvPicPr>
            <a:picLocks noChangeAspect="1"/>
          </p:cNvPicPr>
          <p:nvPr userDrawn="1"/>
        </p:nvPicPr>
        <p:blipFill rotWithShape="1">
          <a:blip r:embed="rId2" cstate="screen">
            <a:grayscl/>
            <a:alphaModFix amt="2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0316493" y="0"/>
            <a:ext cx="1875508" cy="6858000"/>
          </a:xfrm>
          <a:prstGeom prst="rect">
            <a:avLst/>
          </a:prstGeom>
          <a:noFill/>
        </p:spPr>
      </p:pic>
      <p:pic>
        <p:nvPicPr>
          <p:cNvPr id="9" name="Picture 8">
            <a:extLst>
              <a:ext uri="{FF2B5EF4-FFF2-40B4-BE49-F238E27FC236}">
                <a16:creationId xmlns:a16="http://schemas.microsoft.com/office/drawing/2014/main" id="{69DC597D-9340-4C5E-9552-E330AA42BCE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269267" y="0"/>
            <a:ext cx="480060" cy="6858000"/>
          </a:xfrm>
          <a:prstGeom prst="rect">
            <a:avLst/>
          </a:prstGeom>
        </p:spPr>
      </p:pic>
      <p:pic>
        <p:nvPicPr>
          <p:cNvPr id="10" name="Picture 9">
            <a:extLst>
              <a:ext uri="{FF2B5EF4-FFF2-40B4-BE49-F238E27FC236}">
                <a16:creationId xmlns:a16="http://schemas.microsoft.com/office/drawing/2014/main" id="{C0CE2498-D417-4A27-8569-533D6CF450C6}"/>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0062161" y="6102927"/>
            <a:ext cx="1615538" cy="582930"/>
          </a:xfrm>
          <a:prstGeom prst="rect">
            <a:avLst/>
          </a:prstGeom>
        </p:spPr>
      </p:pic>
    </p:spTree>
    <p:extLst>
      <p:ext uri="{BB962C8B-B14F-4D97-AF65-F5344CB8AC3E}">
        <p14:creationId xmlns:p14="http://schemas.microsoft.com/office/powerpoint/2010/main" val="1666285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Parallelogram 5">
            <a:extLst>
              <a:ext uri="{FF2B5EF4-FFF2-40B4-BE49-F238E27FC236}">
                <a16:creationId xmlns:a16="http://schemas.microsoft.com/office/drawing/2014/main" id="{E7C079E1-8A94-4316-B353-37C1D2C76E07}"/>
              </a:ext>
            </a:extLst>
          </p:cNvPr>
          <p:cNvSpPr/>
          <p:nvPr userDrawn="1"/>
        </p:nvSpPr>
        <p:spPr>
          <a:xfrm>
            <a:off x="4468762" y="0"/>
            <a:ext cx="7723238" cy="6858000"/>
          </a:xfrm>
          <a:prstGeom prst="parallelogram">
            <a:avLst>
              <a:gd name="adj" fmla="val 3363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uphemia"/>
              <a:ea typeface="+mn-ea"/>
              <a:cs typeface="+mn-cs"/>
            </a:endParaRPr>
          </a:p>
        </p:txBody>
      </p:sp>
      <p:pic>
        <p:nvPicPr>
          <p:cNvPr id="8" name="Picture 7">
            <a:extLst>
              <a:ext uri="{FF2B5EF4-FFF2-40B4-BE49-F238E27FC236}">
                <a16:creationId xmlns:a16="http://schemas.microsoft.com/office/drawing/2014/main" id="{E0759C16-B672-4A89-BB26-25492EDEF12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310260" y="6057715"/>
            <a:ext cx="1615538" cy="582930"/>
          </a:xfrm>
          <a:prstGeom prst="rect">
            <a:avLst/>
          </a:prstGeom>
        </p:spPr>
      </p:pic>
    </p:spTree>
    <p:extLst>
      <p:ext uri="{BB962C8B-B14F-4D97-AF65-F5344CB8AC3E}">
        <p14:creationId xmlns:p14="http://schemas.microsoft.com/office/powerpoint/2010/main" val="4078660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BF093E-D456-4426-90D4-3C291802FAF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288231" y="5862262"/>
            <a:ext cx="1615538" cy="582930"/>
          </a:xfrm>
          <a:prstGeom prst="rect">
            <a:avLst/>
          </a:prstGeom>
        </p:spPr>
      </p:pic>
    </p:spTree>
    <p:extLst>
      <p:ext uri="{BB962C8B-B14F-4D97-AF65-F5344CB8AC3E}">
        <p14:creationId xmlns:p14="http://schemas.microsoft.com/office/powerpoint/2010/main" val="3954425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C984CF-AD76-4AE9-87B7-2EAE819E58C3}"/>
              </a:ext>
            </a:extLst>
          </p:cNvPr>
          <p:cNvPicPr>
            <a:picLocks noChangeAspect="1"/>
          </p:cNvPicPr>
          <p:nvPr userDrawn="1"/>
        </p:nvPicPr>
        <p:blipFill>
          <a:blip r:embed="rId2" cstate="screen">
            <a:duotone>
              <a:prstClr val="black"/>
              <a:schemeClr val="accent1">
                <a:tint val="45000"/>
                <a:satMod val="400000"/>
              </a:schemeClr>
            </a:duotone>
            <a:alphaModFix amt="50000"/>
            <a:extLst>
              <a:ext uri="{28A0092B-C50C-407E-A947-70E740481C1C}">
                <a14:useLocalDpi xmlns:a14="http://schemas.microsoft.com/office/drawing/2010/main"/>
              </a:ext>
            </a:extLst>
          </a:blip>
          <a:srcRect/>
          <a:stretch/>
        </p:blipFill>
        <p:spPr>
          <a:xfrm>
            <a:off x="6096000" y="0"/>
            <a:ext cx="6096000" cy="6858000"/>
          </a:xfrm>
          <a:prstGeom prst="rect">
            <a:avLst/>
          </a:prstGeom>
          <a:noFill/>
        </p:spPr>
      </p:pic>
    </p:spTree>
    <p:extLst>
      <p:ext uri="{BB962C8B-B14F-4D97-AF65-F5344CB8AC3E}">
        <p14:creationId xmlns:p14="http://schemas.microsoft.com/office/powerpoint/2010/main" val="4162021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4D16A-22C5-4803-B3B4-1E3723127B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5859" b="-647"/>
          <a:stretch/>
        </p:blipFill>
        <p:spPr>
          <a:xfrm>
            <a:off x="0" y="0"/>
            <a:ext cx="12192000" cy="6235700"/>
          </a:xfrm>
          <a:prstGeom prst="rect">
            <a:avLst/>
          </a:prstGeom>
        </p:spPr>
      </p:pic>
      <p:pic>
        <p:nvPicPr>
          <p:cNvPr id="9" name="Picture 8">
            <a:extLst>
              <a:ext uri="{FF2B5EF4-FFF2-40B4-BE49-F238E27FC236}">
                <a16:creationId xmlns:a16="http://schemas.microsoft.com/office/drawing/2014/main" id="{108C03EB-F3FD-42E0-BD1E-F80F1874413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25546" y="3593370"/>
            <a:ext cx="1615538" cy="582929"/>
          </a:xfrm>
          <a:prstGeom prst="rect">
            <a:avLst/>
          </a:prstGeom>
        </p:spPr>
      </p:pic>
    </p:spTree>
    <p:extLst>
      <p:ext uri="{BB962C8B-B14F-4D97-AF65-F5344CB8AC3E}">
        <p14:creationId xmlns:p14="http://schemas.microsoft.com/office/powerpoint/2010/main" val="3447302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CF5C4CB-43E9-42F7-ABD2-628AE02050CB}"/>
              </a:ext>
            </a:extLst>
          </p:cNvPr>
          <p:cNvPicPr>
            <a:picLocks noChangeAspect="1"/>
          </p:cNvPicPr>
          <p:nvPr userDrawn="1"/>
        </p:nvPicPr>
        <p:blipFill rotWithShape="1">
          <a:blip r:embed="rId2" cstate="screen">
            <a:duotone>
              <a:prstClr val="black"/>
              <a:schemeClr val="accent1">
                <a:tint val="45000"/>
                <a:satMod val="400000"/>
              </a:schemeClr>
            </a:duotone>
            <a:alphaModFix amt="15000"/>
            <a:extLst>
              <a:ext uri="{28A0092B-C50C-407E-A947-70E740481C1C}">
                <a14:useLocalDpi xmlns:a14="http://schemas.microsoft.com/office/drawing/2010/main"/>
              </a:ext>
            </a:extLst>
          </a:blip>
          <a:srcRect/>
          <a:stretch/>
        </p:blipFill>
        <p:spPr>
          <a:xfrm>
            <a:off x="-3270" y="25472"/>
            <a:ext cx="12192000" cy="6858000"/>
          </a:xfrm>
          <a:prstGeom prst="rect">
            <a:avLst/>
          </a:prstGeom>
          <a:noFill/>
        </p:spPr>
      </p:pic>
      <p:pic>
        <p:nvPicPr>
          <p:cNvPr id="9" name="Picture 8">
            <a:extLst>
              <a:ext uri="{FF2B5EF4-FFF2-40B4-BE49-F238E27FC236}">
                <a16:creationId xmlns:a16="http://schemas.microsoft.com/office/drawing/2014/main" id="{D36FB14B-E825-4680-9E5D-C7C5A3ADF91F}"/>
              </a:ext>
            </a:extLst>
          </p:cNvPr>
          <p:cNvPicPr>
            <a:picLocks noChangeAspect="1"/>
          </p:cNvPicPr>
          <p:nvPr userDrawn="1"/>
        </p:nvPicPr>
        <p:blipFill>
          <a:blip r:embed="rId3" cstate="screen">
            <a:alphaModFix amt="70000"/>
            <a:extLst>
              <a:ext uri="{28A0092B-C50C-407E-A947-70E740481C1C}">
                <a14:useLocalDpi xmlns:a14="http://schemas.microsoft.com/office/drawing/2010/main"/>
              </a:ext>
            </a:extLst>
          </a:blip>
          <a:stretch>
            <a:fillRect/>
          </a:stretch>
        </p:blipFill>
        <p:spPr>
          <a:xfrm>
            <a:off x="3270" y="0"/>
            <a:ext cx="480060" cy="6858000"/>
          </a:xfrm>
          <a:prstGeom prst="rect">
            <a:avLst/>
          </a:prstGeom>
        </p:spPr>
      </p:pic>
      <p:pic>
        <p:nvPicPr>
          <p:cNvPr id="13" name="Picture 12">
            <a:extLst>
              <a:ext uri="{FF2B5EF4-FFF2-40B4-BE49-F238E27FC236}">
                <a16:creationId xmlns:a16="http://schemas.microsoft.com/office/drawing/2014/main" id="{497DB7DC-CD18-413B-8433-4DA3136834C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062161" y="6102927"/>
            <a:ext cx="1615538" cy="582930"/>
          </a:xfrm>
          <a:prstGeom prst="rect">
            <a:avLst/>
          </a:prstGeom>
        </p:spPr>
      </p:pic>
    </p:spTree>
    <p:extLst>
      <p:ext uri="{BB962C8B-B14F-4D97-AF65-F5344CB8AC3E}">
        <p14:creationId xmlns:p14="http://schemas.microsoft.com/office/powerpoint/2010/main" val="494140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78382B3-7257-4718-93AE-39865AB7584B}"/>
              </a:ext>
            </a:extLst>
          </p:cNvPr>
          <p:cNvPicPr>
            <a:picLocks noChangeAspect="1"/>
          </p:cNvPicPr>
          <p:nvPr userDrawn="1"/>
        </p:nvPicPr>
        <p:blipFill rotWithShape="1">
          <a:blip r:embed="rId2" cstate="screen">
            <a:duotone>
              <a:prstClr val="black"/>
              <a:schemeClr val="accent1">
                <a:tint val="45000"/>
                <a:satMod val="400000"/>
              </a:schemeClr>
            </a:duotone>
            <a:alphaModFix amt="15000"/>
            <a:extLst>
              <a:ext uri="{28A0092B-C50C-407E-A947-70E740481C1C}">
                <a14:useLocalDpi xmlns:a14="http://schemas.microsoft.com/office/drawing/2010/main"/>
              </a:ext>
            </a:extLst>
          </a:blip>
          <a:srcRect/>
          <a:stretch/>
        </p:blipFill>
        <p:spPr>
          <a:xfrm>
            <a:off x="0" y="0"/>
            <a:ext cx="12192000" cy="6858000"/>
          </a:xfrm>
          <a:prstGeom prst="rect">
            <a:avLst/>
          </a:prstGeom>
          <a:noFill/>
        </p:spPr>
      </p:pic>
      <p:pic>
        <p:nvPicPr>
          <p:cNvPr id="16" name="Picture 15">
            <a:extLst>
              <a:ext uri="{FF2B5EF4-FFF2-40B4-BE49-F238E27FC236}">
                <a16:creationId xmlns:a16="http://schemas.microsoft.com/office/drawing/2014/main" id="{AEA9D55A-220F-4DCB-BDE0-9C626ACBC737}"/>
              </a:ext>
            </a:extLst>
          </p:cNvPr>
          <p:cNvPicPr>
            <a:picLocks noChangeAspect="1"/>
          </p:cNvPicPr>
          <p:nvPr userDrawn="1"/>
        </p:nvPicPr>
        <p:blipFill>
          <a:blip r:embed="rId3" cstate="screen">
            <a:alphaModFix amt="70000"/>
            <a:extLst>
              <a:ext uri="{28A0092B-C50C-407E-A947-70E740481C1C}">
                <a14:useLocalDpi xmlns:a14="http://schemas.microsoft.com/office/drawing/2010/main"/>
              </a:ext>
            </a:extLst>
          </a:blip>
          <a:stretch>
            <a:fillRect/>
          </a:stretch>
        </p:blipFill>
        <p:spPr>
          <a:xfrm>
            <a:off x="3270" y="0"/>
            <a:ext cx="480060" cy="6858000"/>
          </a:xfrm>
          <a:prstGeom prst="rect">
            <a:avLst/>
          </a:prstGeom>
        </p:spPr>
      </p:pic>
      <p:pic>
        <p:nvPicPr>
          <p:cNvPr id="19" name="Picture 18">
            <a:extLst>
              <a:ext uri="{FF2B5EF4-FFF2-40B4-BE49-F238E27FC236}">
                <a16:creationId xmlns:a16="http://schemas.microsoft.com/office/drawing/2014/main" id="{32E9569A-1163-40BE-856F-0FA34240C34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5288231" y="6102927"/>
            <a:ext cx="1615538" cy="582930"/>
          </a:xfrm>
          <a:prstGeom prst="rect">
            <a:avLst/>
          </a:prstGeom>
        </p:spPr>
      </p:pic>
    </p:spTree>
    <p:extLst>
      <p:ext uri="{BB962C8B-B14F-4D97-AF65-F5344CB8AC3E}">
        <p14:creationId xmlns:p14="http://schemas.microsoft.com/office/powerpoint/2010/main" val="3794057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B5654F-10E1-4509-AC84-1865543D37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26633"/>
            <a:ext cx="12192000" cy="3713480"/>
          </a:xfrm>
          <a:prstGeom prst="rect">
            <a:avLst/>
          </a:prstGeom>
        </p:spPr>
      </p:pic>
      <p:pic>
        <p:nvPicPr>
          <p:cNvPr id="7" name="Picture 6">
            <a:extLst>
              <a:ext uri="{FF2B5EF4-FFF2-40B4-BE49-F238E27FC236}">
                <a16:creationId xmlns:a16="http://schemas.microsoft.com/office/drawing/2014/main" id="{E0FE7F63-AB2D-48B9-ABFA-413D4BB59D0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10260" y="3137535"/>
            <a:ext cx="1615538" cy="582930"/>
          </a:xfrm>
          <a:prstGeom prst="rect">
            <a:avLst/>
          </a:prstGeom>
        </p:spPr>
      </p:pic>
    </p:spTree>
    <p:extLst>
      <p:ext uri="{BB962C8B-B14F-4D97-AF65-F5344CB8AC3E}">
        <p14:creationId xmlns:p14="http://schemas.microsoft.com/office/powerpoint/2010/main" val="2992448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920BB8-D38C-4E8D-A932-28930CACCFD4}"/>
              </a:ext>
            </a:extLst>
          </p:cNvPr>
          <p:cNvPicPr>
            <a:picLocks noChangeAspect="1"/>
          </p:cNvPicPr>
          <p:nvPr userDrawn="1"/>
        </p:nvPicPr>
        <p:blipFill rotWithShape="1">
          <a:blip r:embed="rId2" cstate="screen">
            <a:grayscl/>
            <a:alphaModFix amt="2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9067800" y="0"/>
            <a:ext cx="3124200" cy="6858000"/>
          </a:xfrm>
          <a:prstGeom prst="rect">
            <a:avLst/>
          </a:prstGeom>
          <a:noFill/>
        </p:spPr>
      </p:pic>
      <p:pic>
        <p:nvPicPr>
          <p:cNvPr id="9" name="Picture 8">
            <a:extLst>
              <a:ext uri="{FF2B5EF4-FFF2-40B4-BE49-F238E27FC236}">
                <a16:creationId xmlns:a16="http://schemas.microsoft.com/office/drawing/2014/main" id="{855C7BCD-8FA4-4319-AC0D-26DC95C738B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067800" y="0"/>
            <a:ext cx="480060" cy="6858000"/>
          </a:xfrm>
          <a:prstGeom prst="rect">
            <a:avLst/>
          </a:prstGeom>
        </p:spPr>
      </p:pic>
      <p:pic>
        <p:nvPicPr>
          <p:cNvPr id="10" name="Picture 9">
            <a:extLst>
              <a:ext uri="{FF2B5EF4-FFF2-40B4-BE49-F238E27FC236}">
                <a16:creationId xmlns:a16="http://schemas.microsoft.com/office/drawing/2014/main" id="{43B20BC9-0EC8-4FBE-B739-114899A2C156}"/>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0062161" y="6102927"/>
            <a:ext cx="1615538" cy="582930"/>
          </a:xfrm>
          <a:prstGeom prst="rect">
            <a:avLst/>
          </a:prstGeom>
        </p:spPr>
      </p:pic>
    </p:spTree>
    <p:extLst>
      <p:ext uri="{BB962C8B-B14F-4D97-AF65-F5344CB8AC3E}">
        <p14:creationId xmlns:p14="http://schemas.microsoft.com/office/powerpoint/2010/main" val="123720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descr="A person using a computer&#10;&#10;Description automatically generated with low confidence">
            <a:extLst>
              <a:ext uri="{FF2B5EF4-FFF2-40B4-BE49-F238E27FC236}">
                <a16:creationId xmlns:a16="http://schemas.microsoft.com/office/drawing/2014/main" id="{153E541C-C624-4A3D-AFDA-AAA2BBD1C02E}"/>
              </a:ext>
            </a:extLst>
          </p:cNvPr>
          <p:cNvPicPr>
            <a:picLocks noChangeAspect="1"/>
          </p:cNvPicPr>
          <p:nvPr userDrawn="1"/>
        </p:nvPicPr>
        <p:blipFill rotWithShape="1">
          <a:blip r:embed="rId2" cstate="screen">
            <a:alphaModFix/>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12215605" cy="6858000"/>
          </a:xfrm>
          <a:prstGeom prst="rect">
            <a:avLst/>
          </a:prstGeom>
          <a:noFill/>
        </p:spPr>
      </p:pic>
      <p:sp>
        <p:nvSpPr>
          <p:cNvPr id="9" name="Rectangle 8">
            <a:extLst>
              <a:ext uri="{FF2B5EF4-FFF2-40B4-BE49-F238E27FC236}">
                <a16:creationId xmlns:a16="http://schemas.microsoft.com/office/drawing/2014/main" id="{957236E9-D6C9-478F-AA51-5907E553A8CF}"/>
              </a:ext>
            </a:extLst>
          </p:cNvPr>
          <p:cNvSpPr/>
          <p:nvPr userDrawn="1"/>
        </p:nvSpPr>
        <p:spPr>
          <a:xfrm>
            <a:off x="0" y="0"/>
            <a:ext cx="1221560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Shape&#10;&#10;Description automatically generated">
            <a:extLst>
              <a:ext uri="{FF2B5EF4-FFF2-40B4-BE49-F238E27FC236}">
                <a16:creationId xmlns:a16="http://schemas.microsoft.com/office/drawing/2014/main" id="{C50530CF-7DFD-4F7E-8A9A-9952905D044B}"/>
              </a:ext>
            </a:extLst>
          </p:cNvPr>
          <p:cNvPicPr>
            <a:picLocks noChangeAspect="1"/>
          </p:cNvPicPr>
          <p:nvPr userDrawn="1"/>
        </p:nvPicPr>
        <p:blipFill rotWithShape="1">
          <a:blip r:embed="rId4" cstate="screen">
            <a:duotone>
              <a:prstClr val="black"/>
              <a:schemeClr val="accent1">
                <a:tint val="45000"/>
                <a:satMod val="400000"/>
              </a:schemeClr>
            </a:duotone>
            <a:alphaModFix amt="35000"/>
            <a:extLst>
              <a:ext uri="{BEBA8EAE-BF5A-486C-A8C5-ECC9F3942E4B}">
                <a14:imgProps xmlns:a14="http://schemas.microsoft.com/office/drawing/2010/main">
                  <a14:imgLayer r:embed="rId5">
                    <a14:imgEffect>
                      <a14:brightnessContrast bright="-78000"/>
                    </a14:imgEffect>
                  </a14:imgLayer>
                </a14:imgProps>
              </a:ext>
              <a:ext uri="{28A0092B-C50C-407E-A947-70E740481C1C}">
                <a14:useLocalDpi xmlns:a14="http://schemas.microsoft.com/office/drawing/2010/main"/>
              </a:ext>
            </a:extLst>
          </a:blip>
          <a:srcRect/>
          <a:stretch/>
        </p:blipFill>
        <p:spPr>
          <a:xfrm>
            <a:off x="0" y="0"/>
            <a:ext cx="6971348" cy="6858000"/>
          </a:xfrm>
          <a:prstGeom prst="rect">
            <a:avLst/>
          </a:prstGeom>
        </p:spPr>
      </p:pic>
      <p:pic>
        <p:nvPicPr>
          <p:cNvPr id="32" name="Picture 31">
            <a:extLst>
              <a:ext uri="{FF2B5EF4-FFF2-40B4-BE49-F238E27FC236}">
                <a16:creationId xmlns:a16="http://schemas.microsoft.com/office/drawing/2014/main" id="{CC09987D-71A3-4813-B7A4-7F3359DE73CB}"/>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0115550" y="6107233"/>
            <a:ext cx="1900238" cy="685657"/>
          </a:xfrm>
          <a:prstGeom prst="rect">
            <a:avLst/>
          </a:prstGeom>
        </p:spPr>
      </p:pic>
    </p:spTree>
    <p:extLst>
      <p:ext uri="{BB962C8B-B14F-4D97-AF65-F5344CB8AC3E}">
        <p14:creationId xmlns:p14="http://schemas.microsoft.com/office/powerpoint/2010/main" val="3676213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C28791-A844-48FA-814C-ED7976A7EA65}"/>
              </a:ext>
            </a:extLst>
          </p:cNvPr>
          <p:cNvPicPr>
            <a:picLocks noChangeAspect="1"/>
          </p:cNvPicPr>
          <p:nvPr userDrawn="1"/>
        </p:nvPicPr>
        <p:blipFill rotWithShape="1">
          <a:blip r:embed="rId2" cstate="screen">
            <a:grayscl/>
            <a:alphaModFix amt="20000"/>
            <a:extLst>
              <a:ext uri="{28A0092B-C50C-407E-A947-70E740481C1C}">
                <a14:useLocalDpi xmlns:a14="http://schemas.microsoft.com/office/drawing/2010/main"/>
              </a:ext>
            </a:extLst>
          </a:blip>
          <a:srcRect/>
          <a:stretch/>
        </p:blipFill>
        <p:spPr>
          <a:xfrm>
            <a:off x="9067800" y="0"/>
            <a:ext cx="3124200" cy="6858000"/>
          </a:xfrm>
          <a:prstGeom prst="rect">
            <a:avLst/>
          </a:prstGeom>
          <a:noFill/>
        </p:spPr>
      </p:pic>
      <p:pic>
        <p:nvPicPr>
          <p:cNvPr id="10" name="Picture 9">
            <a:extLst>
              <a:ext uri="{FF2B5EF4-FFF2-40B4-BE49-F238E27FC236}">
                <a16:creationId xmlns:a16="http://schemas.microsoft.com/office/drawing/2014/main" id="{86926DFB-CD10-4FBB-AC2F-EAEF948BBE8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67800" y="0"/>
            <a:ext cx="480060" cy="6858000"/>
          </a:xfrm>
          <a:prstGeom prst="rect">
            <a:avLst/>
          </a:prstGeom>
        </p:spPr>
      </p:pic>
      <p:pic>
        <p:nvPicPr>
          <p:cNvPr id="11" name="Picture 10">
            <a:extLst>
              <a:ext uri="{FF2B5EF4-FFF2-40B4-BE49-F238E27FC236}">
                <a16:creationId xmlns:a16="http://schemas.microsoft.com/office/drawing/2014/main" id="{5B83E3E1-9760-45B5-8D4E-0EDF26CE42E6}"/>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062161" y="6100623"/>
            <a:ext cx="1615538" cy="582930"/>
          </a:xfrm>
          <a:prstGeom prst="rect">
            <a:avLst/>
          </a:prstGeom>
        </p:spPr>
      </p:pic>
    </p:spTree>
    <p:extLst>
      <p:ext uri="{BB962C8B-B14F-4D97-AF65-F5344CB8AC3E}">
        <p14:creationId xmlns:p14="http://schemas.microsoft.com/office/powerpoint/2010/main" val="2716895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45F89B-8A9F-4A43-9341-9E2018C0CC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A0A4A8-CC36-4FE8-9B03-27E6D039C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2EE672-F75F-4EA7-857B-344ECE0B1B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A0CA60-134A-405D-ABD3-BD7CB312C0A9}" type="datetimeFigureOut">
              <a:rPr lang="en-US" smtClean="0"/>
              <a:t>12/20/2023</a:t>
            </a:fld>
            <a:endParaRPr lang="en-US"/>
          </a:p>
        </p:txBody>
      </p:sp>
      <p:sp>
        <p:nvSpPr>
          <p:cNvPr id="5" name="Footer Placeholder 4">
            <a:extLst>
              <a:ext uri="{FF2B5EF4-FFF2-40B4-BE49-F238E27FC236}">
                <a16:creationId xmlns:a16="http://schemas.microsoft.com/office/drawing/2014/main" id="{0AD25757-002F-4D07-ABD1-3F84DBB85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96367B-8B73-4DDB-950D-8F6FAE9DB8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1A070D-6B7F-44C4-8919-A9478B278F73}" type="slidenum">
              <a:rPr lang="en-US" smtClean="0"/>
              <a:t>‹#›</a:t>
            </a:fld>
            <a:endParaRPr lang="en-US"/>
          </a:p>
        </p:txBody>
      </p:sp>
    </p:spTree>
    <p:extLst>
      <p:ext uri="{BB962C8B-B14F-4D97-AF65-F5344CB8AC3E}">
        <p14:creationId xmlns:p14="http://schemas.microsoft.com/office/powerpoint/2010/main" val="24402684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2.sv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32E592-C61F-40E6-B87F-6C1EFE382C84}"/>
              </a:ext>
            </a:extLst>
          </p:cNvPr>
          <p:cNvSpPr txBox="1"/>
          <p:nvPr/>
        </p:nvSpPr>
        <p:spPr>
          <a:xfrm>
            <a:off x="590502" y="4731689"/>
            <a:ext cx="11376212" cy="646331"/>
          </a:xfrm>
          <a:prstGeom prst="rect">
            <a:avLst/>
          </a:prstGeom>
          <a:noFill/>
        </p:spPr>
        <p:txBody>
          <a:bodyPr wrap="square" rtlCol="0">
            <a:spAutoFit/>
          </a:bodyPr>
          <a:lstStyle/>
          <a:p>
            <a:pPr algn="ctr"/>
            <a:r>
              <a:rPr lang="en-US" sz="3600" dirty="0">
                <a:latin typeface="+mj-lt"/>
              </a:rPr>
              <a:t>THE BIG PICTURE</a:t>
            </a:r>
          </a:p>
        </p:txBody>
      </p:sp>
      <p:sp>
        <p:nvSpPr>
          <p:cNvPr id="3" name="TextBox 2">
            <a:extLst>
              <a:ext uri="{FF2B5EF4-FFF2-40B4-BE49-F238E27FC236}">
                <a16:creationId xmlns:a16="http://schemas.microsoft.com/office/drawing/2014/main" id="{79EC6880-8B4C-4602-88F2-06BAFD73D8AC}"/>
              </a:ext>
            </a:extLst>
          </p:cNvPr>
          <p:cNvSpPr txBox="1"/>
          <p:nvPr/>
        </p:nvSpPr>
        <p:spPr>
          <a:xfrm>
            <a:off x="4236128" y="5339548"/>
            <a:ext cx="3719743" cy="400110"/>
          </a:xfrm>
          <a:prstGeom prst="rect">
            <a:avLst/>
          </a:prstGeom>
          <a:noFill/>
        </p:spPr>
        <p:txBody>
          <a:bodyPr wrap="square" rtlCol="0">
            <a:spAutoFit/>
          </a:bodyPr>
          <a:lstStyle/>
          <a:p>
            <a:pPr algn="ctr"/>
            <a:r>
              <a:rPr lang="en-US" sz="2000" i="1" dirty="0"/>
              <a:t>[School or Class Name]</a:t>
            </a:r>
          </a:p>
        </p:txBody>
      </p:sp>
      <p:sp>
        <p:nvSpPr>
          <p:cNvPr id="4" name="TextBox 3">
            <a:extLst>
              <a:ext uri="{FF2B5EF4-FFF2-40B4-BE49-F238E27FC236}">
                <a16:creationId xmlns:a16="http://schemas.microsoft.com/office/drawing/2014/main" id="{FB8EEE37-B29A-8923-3322-B7F2CE40641C}"/>
              </a:ext>
            </a:extLst>
          </p:cNvPr>
          <p:cNvSpPr txBox="1"/>
          <p:nvPr/>
        </p:nvSpPr>
        <p:spPr>
          <a:xfrm>
            <a:off x="1603514" y="6101296"/>
            <a:ext cx="10363200" cy="646331"/>
          </a:xfrm>
          <a:prstGeom prst="rect">
            <a:avLst/>
          </a:prstGeom>
          <a:noFill/>
        </p:spPr>
        <p:txBody>
          <a:bodyPr wrap="square">
            <a:spAutoFit/>
          </a:bodyPr>
          <a:lstStyle/>
          <a:p>
            <a:pPr algn="r">
              <a:defRPr/>
            </a:pPr>
            <a:r>
              <a:rPr lang="en-US" sz="1200" dirty="0">
                <a:effectLst/>
                <a:latin typeface="Arial" panose="020B0604020202020204" pitchFamily="34" charset="0"/>
                <a:ea typeface="Arial" panose="020B0604020202020204" pitchFamily="34" charset="0"/>
                <a:cs typeface="Arial" panose="020B0604020202020204" pitchFamily="34" charset="0"/>
              </a:rPr>
              <a:t>This presentation was developed by the National White Collar Crime Center under grant # 2020-VT-BX-K001, awarded by the Office for Victims of Crime, Office of Justice Programs, U.S. Department of Justice. The opinions, findings, and conclusions or recommendations expressed in this presentation are those of the contributors and do not necessarily represent the official position of the U.S. Department of Justice.</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3991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1A7D51FE-956C-42F3-A45B-B737BC4BDCB2}"/>
              </a:ext>
            </a:extLst>
          </p:cNvPr>
          <p:cNvSpPr txBox="1">
            <a:spLocks/>
          </p:cNvSpPr>
          <p:nvPr/>
        </p:nvSpPr>
        <p:spPr>
          <a:xfrm>
            <a:off x="493588" y="465912"/>
            <a:ext cx="8354319" cy="12277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3200" dirty="0">
                <a:latin typeface="+mj-lt"/>
              </a:rPr>
              <a:t>UPCOMING MEETINGS</a:t>
            </a:r>
            <a:br>
              <a:rPr lang="en-US" sz="3200" dirty="0">
                <a:latin typeface="+mj-lt"/>
              </a:rPr>
            </a:br>
            <a:r>
              <a:rPr lang="en-US" sz="3200" dirty="0">
                <a:solidFill>
                  <a:schemeClr val="accent5"/>
                </a:solidFill>
                <a:latin typeface="+mj-lt"/>
              </a:rPr>
              <a:t>AND IMPORTANT INFO</a:t>
            </a:r>
          </a:p>
        </p:txBody>
      </p:sp>
      <p:sp>
        <p:nvSpPr>
          <p:cNvPr id="6" name="Rectangle 5">
            <a:extLst>
              <a:ext uri="{FF2B5EF4-FFF2-40B4-BE49-F238E27FC236}">
                <a16:creationId xmlns:a16="http://schemas.microsoft.com/office/drawing/2014/main" id="{39A7DD92-DCEB-419F-B525-5D9DBBB44092}"/>
              </a:ext>
            </a:extLst>
          </p:cNvPr>
          <p:cNvSpPr/>
          <p:nvPr/>
        </p:nvSpPr>
        <p:spPr>
          <a:xfrm>
            <a:off x="578426" y="1859972"/>
            <a:ext cx="8354319" cy="364720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Daily calendar outline">
            <a:extLst>
              <a:ext uri="{FF2B5EF4-FFF2-40B4-BE49-F238E27FC236}">
                <a16:creationId xmlns:a16="http://schemas.microsoft.com/office/drawing/2014/main" id="{A439C410-1BDF-4DAA-9636-A3E3453F6D64}"/>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71944" y="2493818"/>
            <a:ext cx="1870364" cy="1870364"/>
          </a:xfrm>
          <a:prstGeom prst="rect">
            <a:avLst/>
          </a:prstGeom>
        </p:spPr>
      </p:pic>
      <p:sp>
        <p:nvSpPr>
          <p:cNvPr id="3" name="TextBox 2">
            <a:extLst>
              <a:ext uri="{FF2B5EF4-FFF2-40B4-BE49-F238E27FC236}">
                <a16:creationId xmlns:a16="http://schemas.microsoft.com/office/drawing/2014/main" id="{2E0D6B33-F8D4-5191-BAD5-973BE7D1AA88}"/>
              </a:ext>
            </a:extLst>
          </p:cNvPr>
          <p:cNvSpPr txBox="1"/>
          <p:nvPr/>
        </p:nvSpPr>
        <p:spPr>
          <a:xfrm>
            <a:off x="2722418" y="2649682"/>
            <a:ext cx="5491416"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t>[Upcoming meeting date/time]</a:t>
            </a:r>
          </a:p>
          <a:p>
            <a:pPr marL="285750" indent="-285750">
              <a:buFont typeface="Arial" panose="020B0604020202020204" pitchFamily="34" charset="0"/>
              <a:buChar char="•"/>
            </a:pPr>
            <a:r>
              <a:rPr lang="en-US" sz="2800" dirty="0"/>
              <a:t>[Upcoming meeting date/time]</a:t>
            </a:r>
          </a:p>
          <a:p>
            <a:pPr marL="285750" indent="-285750">
              <a:buFont typeface="Arial" panose="020B0604020202020204" pitchFamily="34" charset="0"/>
              <a:buChar char="•"/>
            </a:pPr>
            <a:r>
              <a:rPr lang="en-US" sz="2800" dirty="0"/>
              <a:t>[Text]</a:t>
            </a:r>
          </a:p>
          <a:p>
            <a:pPr marL="285750" indent="-285750">
              <a:buFont typeface="Arial" panose="020B0604020202020204" pitchFamily="34" charset="0"/>
              <a:buChar char="•"/>
            </a:pPr>
            <a:r>
              <a:rPr lang="en-US" sz="2800" dirty="0"/>
              <a:t>[Text]</a:t>
            </a:r>
          </a:p>
        </p:txBody>
      </p:sp>
    </p:spTree>
    <p:extLst>
      <p:ext uri="{BB962C8B-B14F-4D97-AF65-F5344CB8AC3E}">
        <p14:creationId xmlns:p14="http://schemas.microsoft.com/office/powerpoint/2010/main" val="2997890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873102A-5E23-43AE-9566-81A48BD97A4E}"/>
              </a:ext>
            </a:extLst>
          </p:cNvPr>
          <p:cNvCxnSpPr>
            <a:cxnSpLocks/>
          </p:cNvCxnSpPr>
          <p:nvPr/>
        </p:nvCxnSpPr>
        <p:spPr>
          <a:xfrm>
            <a:off x="753686" y="2951268"/>
            <a:ext cx="5449455"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20074D2-5368-45B5-8C8A-0D74435F781C}"/>
              </a:ext>
            </a:extLst>
          </p:cNvPr>
          <p:cNvSpPr txBox="1"/>
          <p:nvPr/>
        </p:nvSpPr>
        <p:spPr>
          <a:xfrm>
            <a:off x="832194" y="2020112"/>
            <a:ext cx="632408" cy="769441"/>
          </a:xfrm>
          <a:prstGeom prst="rect">
            <a:avLst/>
          </a:prstGeom>
          <a:noFill/>
        </p:spPr>
        <p:txBody>
          <a:bodyPr wrap="square" rtlCol="0">
            <a:spAutoFit/>
          </a:bodyPr>
          <a:lstStyle/>
          <a:p>
            <a:r>
              <a:rPr lang="en-US" sz="4400" dirty="0">
                <a:solidFill>
                  <a:schemeClr val="accent3">
                    <a:lumMod val="40000"/>
                    <a:lumOff val="60000"/>
                  </a:schemeClr>
                </a:solidFill>
                <a:latin typeface="+mj-lt"/>
              </a:rPr>
              <a:t>1</a:t>
            </a:r>
          </a:p>
        </p:txBody>
      </p:sp>
      <p:sp>
        <p:nvSpPr>
          <p:cNvPr id="4" name="TextBox 3">
            <a:extLst>
              <a:ext uri="{FF2B5EF4-FFF2-40B4-BE49-F238E27FC236}">
                <a16:creationId xmlns:a16="http://schemas.microsoft.com/office/drawing/2014/main" id="{B6D99128-64E0-49E6-ABBD-0CCB614826E9}"/>
              </a:ext>
            </a:extLst>
          </p:cNvPr>
          <p:cNvSpPr txBox="1"/>
          <p:nvPr/>
        </p:nvSpPr>
        <p:spPr>
          <a:xfrm>
            <a:off x="1557277" y="2040087"/>
            <a:ext cx="4641555" cy="553998"/>
          </a:xfrm>
          <a:prstGeom prst="rect">
            <a:avLst/>
          </a:prstGeom>
          <a:noFill/>
        </p:spPr>
        <p:txBody>
          <a:bodyPr wrap="square" lIns="0" tIns="0" rIns="0" bIns="0" rtlCol="0">
            <a:spAutoFit/>
          </a:bodyPr>
          <a:lstStyle/>
          <a:p>
            <a:r>
              <a:rPr lang="en-US" dirty="0">
                <a:solidFill>
                  <a:schemeClr val="bg1"/>
                </a:solidFill>
                <a:latin typeface="+mn-lt"/>
              </a:rPr>
              <a:t>Develop a basic understanding of human trafficking and how it happens</a:t>
            </a:r>
          </a:p>
        </p:txBody>
      </p:sp>
      <p:cxnSp>
        <p:nvCxnSpPr>
          <p:cNvPr id="5" name="Straight Connector 4">
            <a:extLst>
              <a:ext uri="{FF2B5EF4-FFF2-40B4-BE49-F238E27FC236}">
                <a16:creationId xmlns:a16="http://schemas.microsoft.com/office/drawing/2014/main" id="{888F1947-B5D5-4D3B-ADAD-6E6D3D8F55A2}"/>
              </a:ext>
            </a:extLst>
          </p:cNvPr>
          <p:cNvCxnSpPr>
            <a:cxnSpLocks/>
          </p:cNvCxnSpPr>
          <p:nvPr/>
        </p:nvCxnSpPr>
        <p:spPr>
          <a:xfrm>
            <a:off x="832194" y="4765543"/>
            <a:ext cx="5449455"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DBB72ED-CFD5-4EFA-8E02-DBF31359A54E}"/>
              </a:ext>
            </a:extLst>
          </p:cNvPr>
          <p:cNvSpPr txBox="1"/>
          <p:nvPr/>
        </p:nvSpPr>
        <p:spPr>
          <a:xfrm>
            <a:off x="832194" y="3236095"/>
            <a:ext cx="390816" cy="769441"/>
          </a:xfrm>
          <a:prstGeom prst="rect">
            <a:avLst/>
          </a:prstGeom>
          <a:noFill/>
        </p:spPr>
        <p:txBody>
          <a:bodyPr wrap="square" rtlCol="0">
            <a:spAutoFit/>
          </a:bodyPr>
          <a:lstStyle/>
          <a:p>
            <a:r>
              <a:rPr lang="en-US" sz="4400" dirty="0">
                <a:solidFill>
                  <a:schemeClr val="accent3">
                    <a:lumMod val="40000"/>
                    <a:lumOff val="60000"/>
                  </a:schemeClr>
                </a:solidFill>
                <a:latin typeface="+mj-lt"/>
              </a:rPr>
              <a:t>2</a:t>
            </a:r>
          </a:p>
        </p:txBody>
      </p:sp>
      <p:sp>
        <p:nvSpPr>
          <p:cNvPr id="12" name="TextBox 11">
            <a:extLst>
              <a:ext uri="{FF2B5EF4-FFF2-40B4-BE49-F238E27FC236}">
                <a16:creationId xmlns:a16="http://schemas.microsoft.com/office/drawing/2014/main" id="{7F6E1DD7-D893-4A29-9E19-7660B3A1BCB3}"/>
              </a:ext>
            </a:extLst>
          </p:cNvPr>
          <p:cNvSpPr txBox="1"/>
          <p:nvPr/>
        </p:nvSpPr>
        <p:spPr>
          <a:xfrm>
            <a:off x="1557277" y="3342559"/>
            <a:ext cx="4641555" cy="1107996"/>
          </a:xfrm>
          <a:prstGeom prst="rect">
            <a:avLst/>
          </a:prstGeom>
          <a:noFill/>
        </p:spPr>
        <p:txBody>
          <a:bodyPr wrap="square" lIns="0" tIns="0" rIns="0" bIns="0" rtlCol="0">
            <a:spAutoFit/>
          </a:bodyPr>
          <a:lstStyle/>
          <a:p>
            <a:r>
              <a:rPr lang="en-US" dirty="0">
                <a:solidFill>
                  <a:schemeClr val="bg1"/>
                </a:solidFill>
                <a:latin typeface="+mn-lt"/>
              </a:rPr>
              <a:t>Recognize how exploiters use online and other types of interactions to </a:t>
            </a:r>
            <a:r>
              <a:rPr lang="en-US" dirty="0" err="1">
                <a:solidFill>
                  <a:schemeClr val="bg1"/>
                </a:solidFill>
                <a:latin typeface="+mn-lt"/>
              </a:rPr>
              <a:t>traffick</a:t>
            </a:r>
            <a:r>
              <a:rPr lang="en-US" dirty="0">
                <a:solidFill>
                  <a:schemeClr val="bg1"/>
                </a:solidFill>
                <a:latin typeface="+mn-lt"/>
              </a:rPr>
              <a:t>, as well as methods of identifying and preventing trafficking</a:t>
            </a:r>
          </a:p>
        </p:txBody>
      </p:sp>
      <p:sp>
        <p:nvSpPr>
          <p:cNvPr id="16" name="Subtitle 2">
            <a:extLst>
              <a:ext uri="{FF2B5EF4-FFF2-40B4-BE49-F238E27FC236}">
                <a16:creationId xmlns:a16="http://schemas.microsoft.com/office/drawing/2014/main" id="{7DB5DF9D-DA56-4B82-AD68-D136A01272CB}"/>
              </a:ext>
            </a:extLst>
          </p:cNvPr>
          <p:cNvSpPr txBox="1">
            <a:spLocks/>
          </p:cNvSpPr>
          <p:nvPr/>
        </p:nvSpPr>
        <p:spPr>
          <a:xfrm>
            <a:off x="7196894" y="949748"/>
            <a:ext cx="4675558" cy="2027619"/>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4800" dirty="0">
                <a:solidFill>
                  <a:schemeClr val="bg1"/>
                </a:solidFill>
                <a:latin typeface="+mj-lt"/>
              </a:rPr>
              <a:t>LEARNING</a:t>
            </a:r>
            <a:br>
              <a:rPr lang="en-US" sz="4800" dirty="0">
                <a:solidFill>
                  <a:schemeClr val="bg1"/>
                </a:solidFill>
                <a:latin typeface="+mj-lt"/>
              </a:rPr>
            </a:br>
            <a:r>
              <a:rPr lang="en-US" sz="4800" dirty="0">
                <a:solidFill>
                  <a:schemeClr val="bg1"/>
                </a:solidFill>
                <a:latin typeface="+mj-lt"/>
              </a:rPr>
              <a:t>OBJECTIVES</a:t>
            </a:r>
            <a:endParaRPr lang="en-US" sz="4800" dirty="0">
              <a:solidFill>
                <a:schemeClr val="accent3"/>
              </a:solidFill>
              <a:latin typeface="+mj-lt"/>
            </a:endParaRPr>
          </a:p>
        </p:txBody>
      </p:sp>
    </p:spTree>
    <p:extLst>
      <p:ext uri="{BB962C8B-B14F-4D97-AF65-F5344CB8AC3E}">
        <p14:creationId xmlns:p14="http://schemas.microsoft.com/office/powerpoint/2010/main" val="3373804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94D97ED8-E199-47B7-80A1-8696D68F582D}"/>
              </a:ext>
            </a:extLst>
          </p:cNvPr>
          <p:cNvSpPr txBox="1">
            <a:spLocks/>
          </p:cNvSpPr>
          <p:nvPr/>
        </p:nvSpPr>
        <p:spPr>
          <a:xfrm>
            <a:off x="1918840" y="788148"/>
            <a:ext cx="8354319" cy="190303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4800" cap="all" dirty="0">
                <a:latin typeface="+mj-lt"/>
              </a:rPr>
              <a:t>Warm-Up or </a:t>
            </a:r>
            <a:br>
              <a:rPr lang="en-US" sz="4800" cap="all" dirty="0">
                <a:latin typeface="+mj-lt"/>
              </a:rPr>
            </a:br>
            <a:r>
              <a:rPr lang="en-US" sz="4800" cap="all" dirty="0">
                <a:solidFill>
                  <a:schemeClr val="accent2"/>
                </a:solidFill>
                <a:latin typeface="+mj-lt"/>
              </a:rPr>
              <a:t>Ice Breaker</a:t>
            </a:r>
          </a:p>
        </p:txBody>
      </p:sp>
      <p:sp>
        <p:nvSpPr>
          <p:cNvPr id="6" name="Rectangle: Rounded Corners 5">
            <a:extLst>
              <a:ext uri="{FF2B5EF4-FFF2-40B4-BE49-F238E27FC236}">
                <a16:creationId xmlns:a16="http://schemas.microsoft.com/office/drawing/2014/main" id="{28ED0803-20D0-5AB7-0418-5C281C503AE4}"/>
              </a:ext>
            </a:extLst>
          </p:cNvPr>
          <p:cNvSpPr/>
          <p:nvPr/>
        </p:nvSpPr>
        <p:spPr>
          <a:xfrm>
            <a:off x="2957592" y="4166819"/>
            <a:ext cx="6276813" cy="1025111"/>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a:latin typeface="+mn-lt"/>
              </a:rPr>
              <a:t>Start with a warm-up or icebreaker activity to get the discussion going!</a:t>
            </a:r>
          </a:p>
        </p:txBody>
      </p:sp>
    </p:spTree>
    <p:extLst>
      <p:ext uri="{BB962C8B-B14F-4D97-AF65-F5344CB8AC3E}">
        <p14:creationId xmlns:p14="http://schemas.microsoft.com/office/powerpoint/2010/main" val="2830294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C696D252-23C5-45B5-848F-5186AA0F978F}"/>
              </a:ext>
            </a:extLst>
          </p:cNvPr>
          <p:cNvSpPr txBox="1">
            <a:spLocks/>
          </p:cNvSpPr>
          <p:nvPr/>
        </p:nvSpPr>
        <p:spPr>
          <a:xfrm>
            <a:off x="359917" y="1497890"/>
            <a:ext cx="5269584" cy="2143226"/>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US" sz="4000" dirty="0">
                <a:latin typeface="+mj-lt"/>
              </a:rPr>
              <a:t>BACKGROUND</a:t>
            </a:r>
          </a:p>
          <a:p>
            <a:pPr marL="0" indent="0">
              <a:lnSpc>
                <a:spcPct val="100000"/>
              </a:lnSpc>
              <a:spcBef>
                <a:spcPts val="600"/>
              </a:spcBef>
              <a:buNone/>
            </a:pPr>
            <a:r>
              <a:rPr lang="en-US" sz="4000" dirty="0">
                <a:solidFill>
                  <a:schemeClr val="accent1"/>
                </a:solidFill>
                <a:latin typeface="+mj-lt"/>
              </a:rPr>
              <a:t>INFORMATION</a:t>
            </a:r>
          </a:p>
        </p:txBody>
      </p:sp>
      <p:sp>
        <p:nvSpPr>
          <p:cNvPr id="3" name="TextBox 2">
            <a:extLst>
              <a:ext uri="{FF2B5EF4-FFF2-40B4-BE49-F238E27FC236}">
                <a16:creationId xmlns:a16="http://schemas.microsoft.com/office/drawing/2014/main" id="{FD4D5CF5-5278-4E34-8416-84F41C30D0C9}"/>
              </a:ext>
            </a:extLst>
          </p:cNvPr>
          <p:cNvSpPr txBox="1"/>
          <p:nvPr/>
        </p:nvSpPr>
        <p:spPr>
          <a:xfrm>
            <a:off x="493589" y="4096877"/>
            <a:ext cx="5002239" cy="3016210"/>
          </a:xfrm>
          <a:prstGeom prst="rect">
            <a:avLst/>
          </a:prstGeom>
          <a:noFill/>
        </p:spPr>
        <p:txBody>
          <a:bodyPr wrap="square" lIns="0" tIns="0" rIns="0" bIns="0" rtlCol="0">
            <a:spAutoFit/>
          </a:bodyPr>
          <a:lstStyle/>
          <a:p>
            <a:r>
              <a:rPr lang="en-US" sz="1400" dirty="0">
                <a:latin typeface="+mn-lt"/>
              </a:rPr>
              <a:t>Components of human trafficking often occur online – including recruitment and communications with those who are being targeted or exploited – so practicing online safety can help to prevent trafficking.</a:t>
            </a:r>
          </a:p>
          <a:p>
            <a:endParaRPr lang="en-US" sz="1400" dirty="0">
              <a:latin typeface="+mn-lt"/>
            </a:endParaRPr>
          </a:p>
          <a:p>
            <a:r>
              <a:rPr lang="en-US" sz="1400" dirty="0">
                <a:latin typeface="+mn-lt"/>
              </a:rPr>
              <a:t>Setting appropriate boundaries can make it harder for exploiters to take advantage of us; perpetrators often violate boundaries to see how far they can push our limits.</a:t>
            </a:r>
          </a:p>
          <a:p>
            <a:endParaRPr lang="en-US" sz="1400" dirty="0">
              <a:latin typeface="+mn-lt"/>
            </a:endParaRPr>
          </a:p>
          <a:p>
            <a:r>
              <a:rPr lang="en-US" sz="1400" dirty="0">
                <a:latin typeface="+mn-lt"/>
              </a:rPr>
              <a:t>Healthy relationships are characterized by factors unique to individuals, but unhealthy relationships often carry similar red flags that may lead to dating violence or other types of abuse.</a:t>
            </a:r>
          </a:p>
          <a:p>
            <a:endParaRPr lang="en-US" sz="1400" dirty="0">
              <a:latin typeface="+mn-lt"/>
            </a:endParaRPr>
          </a:p>
          <a:p>
            <a:endParaRPr lang="en-US" sz="1400" dirty="0">
              <a:latin typeface="+mn-lt"/>
            </a:endParaRPr>
          </a:p>
        </p:txBody>
      </p:sp>
      <p:sp>
        <p:nvSpPr>
          <p:cNvPr id="5" name="Rectangle: Rounded Corners 4">
            <a:extLst>
              <a:ext uri="{FF2B5EF4-FFF2-40B4-BE49-F238E27FC236}">
                <a16:creationId xmlns:a16="http://schemas.microsoft.com/office/drawing/2014/main" id="{C236B2D7-6230-4D67-8406-928BE231BC89}"/>
              </a:ext>
            </a:extLst>
          </p:cNvPr>
          <p:cNvSpPr/>
          <p:nvPr/>
        </p:nvSpPr>
        <p:spPr>
          <a:xfrm>
            <a:off x="359917" y="3461756"/>
            <a:ext cx="5409269" cy="40233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mn-lt"/>
              </a:rPr>
              <a:t>WHAT YOU NEED TO KNOW</a:t>
            </a:r>
          </a:p>
        </p:txBody>
      </p:sp>
    </p:spTree>
    <p:extLst>
      <p:ext uri="{BB962C8B-B14F-4D97-AF65-F5344CB8AC3E}">
        <p14:creationId xmlns:p14="http://schemas.microsoft.com/office/powerpoint/2010/main" val="4000767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255218-9ADC-4BA6-996D-C2105DF3A1EB}"/>
              </a:ext>
            </a:extLst>
          </p:cNvPr>
          <p:cNvSpPr txBox="1"/>
          <p:nvPr/>
        </p:nvSpPr>
        <p:spPr>
          <a:xfrm>
            <a:off x="846162" y="3672102"/>
            <a:ext cx="10222172" cy="2154436"/>
          </a:xfrm>
          <a:prstGeom prst="rect">
            <a:avLst/>
          </a:prstGeom>
          <a:noFill/>
        </p:spPr>
        <p:txBody>
          <a:bodyPr wrap="square" lIns="0" tIns="0" rIns="0" bIns="0" rtlCol="0">
            <a:spAutoFit/>
          </a:bodyPr>
          <a:lstStyle/>
          <a:p>
            <a:r>
              <a:rPr lang="en-US" sz="2000" dirty="0">
                <a:latin typeface="+mn-lt"/>
              </a:rPr>
              <a:t>Learning about various types of unsafe situations, including cyberbullying, cyberstalking, and grooming, increases our understanding of how predatory behavior works, which is integral to our comprehension of human trafficking.</a:t>
            </a:r>
          </a:p>
          <a:p>
            <a:endParaRPr lang="en-US" sz="2000" dirty="0">
              <a:latin typeface="+mn-lt"/>
            </a:endParaRPr>
          </a:p>
          <a:p>
            <a:r>
              <a:rPr lang="en-US" sz="2000" dirty="0">
                <a:latin typeface="+mn-lt"/>
              </a:rPr>
              <a:t>Misinformation is everywhere – but there are ways to identify it. Being able to identify misinformation will help us to understand many issues better, including human trafficking.</a:t>
            </a:r>
          </a:p>
          <a:p>
            <a:endParaRPr lang="en-US" sz="2000" dirty="0"/>
          </a:p>
        </p:txBody>
      </p:sp>
    </p:spTree>
    <p:extLst>
      <p:ext uri="{BB962C8B-B14F-4D97-AF65-F5344CB8AC3E}">
        <p14:creationId xmlns:p14="http://schemas.microsoft.com/office/powerpoint/2010/main" val="2363169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AFD42DF0-AC77-4069-B005-51A30E439ADE}"/>
              </a:ext>
            </a:extLst>
          </p:cNvPr>
          <p:cNvSpPr txBox="1">
            <a:spLocks/>
          </p:cNvSpPr>
          <p:nvPr/>
        </p:nvSpPr>
        <p:spPr>
          <a:xfrm>
            <a:off x="4224422" y="768397"/>
            <a:ext cx="3940164" cy="68565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latin typeface="+mj-lt"/>
              </a:rPr>
              <a:t>DISCUSSION</a:t>
            </a:r>
          </a:p>
        </p:txBody>
      </p:sp>
      <p:sp>
        <p:nvSpPr>
          <p:cNvPr id="3" name="TextBox 2">
            <a:extLst>
              <a:ext uri="{FF2B5EF4-FFF2-40B4-BE49-F238E27FC236}">
                <a16:creationId xmlns:a16="http://schemas.microsoft.com/office/drawing/2014/main" id="{65327F53-6A07-4157-91CD-5C33A596E7C6}"/>
              </a:ext>
            </a:extLst>
          </p:cNvPr>
          <p:cNvSpPr txBox="1"/>
          <p:nvPr/>
        </p:nvSpPr>
        <p:spPr>
          <a:xfrm>
            <a:off x="1061367" y="1618294"/>
            <a:ext cx="10266275" cy="378565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t>For each of the previous meetings, discuss how the topics intersect with human trafficking and prevention efforts:</a:t>
            </a:r>
          </a:p>
          <a:p>
            <a:pPr marL="742950" lvl="1" indent="-285750">
              <a:spcAft>
                <a:spcPts val="600"/>
              </a:spcAft>
              <a:buFont typeface="Arial" panose="020B0604020202020204" pitchFamily="34" charset="0"/>
              <a:buChar char="•"/>
            </a:pPr>
            <a:r>
              <a:rPr lang="en-US" sz="2000" dirty="0"/>
              <a:t>Online safety</a:t>
            </a:r>
          </a:p>
          <a:p>
            <a:pPr marL="742950" lvl="1" indent="-285750">
              <a:spcAft>
                <a:spcPts val="600"/>
              </a:spcAft>
              <a:buFont typeface="Arial" panose="020B0604020202020204" pitchFamily="34" charset="0"/>
              <a:buChar char="•"/>
            </a:pPr>
            <a:r>
              <a:rPr lang="en-US" sz="2000" dirty="0"/>
              <a:t>Privacy and technology</a:t>
            </a:r>
          </a:p>
          <a:p>
            <a:pPr marL="742950" lvl="1" indent="-285750">
              <a:spcAft>
                <a:spcPts val="600"/>
              </a:spcAft>
              <a:buFont typeface="Arial" panose="020B0604020202020204" pitchFamily="34" charset="0"/>
              <a:buChar char="•"/>
            </a:pPr>
            <a:r>
              <a:rPr lang="en-US" sz="2000" dirty="0"/>
              <a:t>Modes of communication</a:t>
            </a:r>
          </a:p>
          <a:p>
            <a:pPr marL="742950" lvl="1" indent="-285750">
              <a:spcAft>
                <a:spcPts val="600"/>
              </a:spcAft>
              <a:buFont typeface="Arial" panose="020B0604020202020204" pitchFamily="34" charset="0"/>
              <a:buChar char="•"/>
            </a:pPr>
            <a:r>
              <a:rPr lang="en-US" sz="2000" dirty="0"/>
              <a:t>Setting boundaries</a:t>
            </a:r>
          </a:p>
          <a:p>
            <a:pPr marL="742950" lvl="1" indent="-285750">
              <a:spcAft>
                <a:spcPts val="600"/>
              </a:spcAft>
              <a:buFont typeface="Arial" panose="020B0604020202020204" pitchFamily="34" charset="0"/>
              <a:buChar char="•"/>
            </a:pPr>
            <a:r>
              <a:rPr lang="en-US" sz="2000" dirty="0"/>
              <a:t>Healthy relationships</a:t>
            </a:r>
          </a:p>
          <a:p>
            <a:pPr marL="742950" lvl="1" indent="-285750">
              <a:spcAft>
                <a:spcPts val="600"/>
              </a:spcAft>
              <a:buFont typeface="Arial" panose="020B0604020202020204" pitchFamily="34" charset="0"/>
              <a:buChar char="•"/>
            </a:pPr>
            <a:r>
              <a:rPr lang="en-US" sz="2000" dirty="0"/>
              <a:t>Identifying unsafe behavior</a:t>
            </a:r>
          </a:p>
          <a:p>
            <a:pPr marL="742950" lvl="1" indent="-285750">
              <a:spcAft>
                <a:spcPts val="600"/>
              </a:spcAft>
              <a:buFont typeface="Arial" panose="020B0604020202020204" pitchFamily="34" charset="0"/>
              <a:buChar char="•"/>
            </a:pPr>
            <a:r>
              <a:rPr lang="en-US" sz="2000" dirty="0"/>
              <a:t>Avoiding misinformation</a:t>
            </a:r>
          </a:p>
          <a:p>
            <a:pPr marL="742950" lvl="1" indent="-285750">
              <a:spcAft>
                <a:spcPts val="600"/>
              </a:spcAft>
              <a:buFont typeface="Arial" panose="020B0604020202020204" pitchFamily="34" charset="0"/>
              <a:buChar char="•"/>
            </a:pPr>
            <a:r>
              <a:rPr lang="en-US" sz="2000" dirty="0"/>
              <a:t>What you can do if something personal has been shared publicly</a:t>
            </a:r>
          </a:p>
        </p:txBody>
      </p:sp>
    </p:spTree>
    <p:extLst>
      <p:ext uri="{BB962C8B-B14F-4D97-AF65-F5344CB8AC3E}">
        <p14:creationId xmlns:p14="http://schemas.microsoft.com/office/powerpoint/2010/main" val="4181599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3A431E44-0887-446F-A451-735324B2FE37}"/>
              </a:ext>
            </a:extLst>
          </p:cNvPr>
          <p:cNvSpPr txBox="1">
            <a:spLocks/>
          </p:cNvSpPr>
          <p:nvPr/>
        </p:nvSpPr>
        <p:spPr>
          <a:xfrm>
            <a:off x="493590" y="956411"/>
            <a:ext cx="8354319" cy="132184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latin typeface="+mj-lt"/>
              </a:rPr>
              <a:t>LEARNING </a:t>
            </a:r>
          </a:p>
          <a:p>
            <a:pPr marL="0" indent="0" algn="ctr">
              <a:buNone/>
            </a:pPr>
            <a:r>
              <a:rPr lang="en-US" sz="4000" dirty="0">
                <a:solidFill>
                  <a:schemeClr val="accent2"/>
                </a:solidFill>
                <a:latin typeface="+mj-lt"/>
              </a:rPr>
              <a:t>IN ACTION</a:t>
            </a:r>
          </a:p>
        </p:txBody>
      </p:sp>
      <p:sp>
        <p:nvSpPr>
          <p:cNvPr id="4" name="Rectangle: Rounded Corners 3">
            <a:extLst>
              <a:ext uri="{FF2B5EF4-FFF2-40B4-BE49-F238E27FC236}">
                <a16:creationId xmlns:a16="http://schemas.microsoft.com/office/drawing/2014/main" id="{B6020013-0147-44BB-9C07-13E2E8153C88}"/>
              </a:ext>
            </a:extLst>
          </p:cNvPr>
          <p:cNvSpPr/>
          <p:nvPr/>
        </p:nvSpPr>
        <p:spPr>
          <a:xfrm>
            <a:off x="493590" y="2460507"/>
            <a:ext cx="8354319" cy="402336"/>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800" b="1" dirty="0">
                <a:latin typeface="+mn-lt"/>
              </a:rPr>
              <a:t>TAKE WHAT YOU’VE LEARNED AND APPLY IT</a:t>
            </a:r>
          </a:p>
        </p:txBody>
      </p:sp>
      <p:sp>
        <p:nvSpPr>
          <p:cNvPr id="7" name="TextBox 6">
            <a:extLst>
              <a:ext uri="{FF2B5EF4-FFF2-40B4-BE49-F238E27FC236}">
                <a16:creationId xmlns:a16="http://schemas.microsoft.com/office/drawing/2014/main" id="{1E7C2A0A-A528-499B-0761-C4AB6081B9FF}"/>
              </a:ext>
            </a:extLst>
          </p:cNvPr>
          <p:cNvSpPr txBox="1"/>
          <p:nvPr/>
        </p:nvSpPr>
        <p:spPr>
          <a:xfrm>
            <a:off x="1625952" y="3563267"/>
            <a:ext cx="6089594" cy="175432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A5A5A5"/>
                </a:solidFill>
                <a:effectLst/>
                <a:uLnTx/>
                <a:uFillTx/>
                <a:latin typeface="+mj-lt"/>
                <a:ea typeface="+mn-ea"/>
                <a:cs typeface="+mn-cs"/>
              </a:rPr>
              <a:t>RESOURCE MAP</a:t>
            </a:r>
          </a:p>
        </p:txBody>
      </p:sp>
    </p:spTree>
    <p:extLst>
      <p:ext uri="{BB962C8B-B14F-4D97-AF65-F5344CB8AC3E}">
        <p14:creationId xmlns:p14="http://schemas.microsoft.com/office/powerpoint/2010/main" val="648306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ECBB38BC-B27C-4D69-9BDC-1729D082BC77}"/>
              </a:ext>
            </a:extLst>
          </p:cNvPr>
          <p:cNvSpPr txBox="1">
            <a:spLocks/>
          </p:cNvSpPr>
          <p:nvPr/>
        </p:nvSpPr>
        <p:spPr>
          <a:xfrm>
            <a:off x="973296" y="602143"/>
            <a:ext cx="8354319" cy="12277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595959"/>
                </a:solidFill>
                <a:effectLst/>
                <a:uLnTx/>
                <a:uFillTx/>
                <a:latin typeface="Arial Black"/>
                <a:ea typeface="+mn-ea"/>
                <a:cs typeface="+mn-cs"/>
              </a:rPr>
              <a:t>CONNECTING</a:t>
            </a:r>
            <a:br>
              <a:rPr kumimoji="0" lang="en-US" sz="4000" b="0" i="0" u="none" strike="noStrike" kern="1200" cap="none" spc="0" normalizeH="0" baseline="0" noProof="0" dirty="0">
                <a:ln>
                  <a:noFill/>
                </a:ln>
                <a:solidFill>
                  <a:srgbClr val="595959"/>
                </a:solidFill>
                <a:effectLst/>
                <a:uLnTx/>
                <a:uFillTx/>
                <a:latin typeface="Arial Black"/>
                <a:ea typeface="+mn-ea"/>
                <a:cs typeface="+mn-cs"/>
              </a:rPr>
            </a:br>
            <a:r>
              <a:rPr kumimoji="0" lang="en-US" sz="4000" b="0" i="0" u="none" strike="noStrike" kern="1200" cap="none" spc="0" normalizeH="0" baseline="0" noProof="0" dirty="0">
                <a:ln>
                  <a:noFill/>
                </a:ln>
                <a:solidFill>
                  <a:srgbClr val="D9664B"/>
                </a:solidFill>
                <a:effectLst/>
                <a:uLnTx/>
                <a:uFillTx/>
                <a:latin typeface="Arial Black"/>
                <a:ea typeface="+mn-ea"/>
                <a:cs typeface="+mn-cs"/>
              </a:rPr>
              <a:t>THE DOTS </a:t>
            </a:r>
          </a:p>
        </p:txBody>
      </p:sp>
      <p:sp>
        <p:nvSpPr>
          <p:cNvPr id="3" name="Rectangle: Rounded Corners 2">
            <a:extLst>
              <a:ext uri="{FF2B5EF4-FFF2-40B4-BE49-F238E27FC236}">
                <a16:creationId xmlns:a16="http://schemas.microsoft.com/office/drawing/2014/main" id="{3DBDF1B5-831D-4D26-BD28-BDDDD5BA82B0}"/>
              </a:ext>
            </a:extLst>
          </p:cNvPr>
          <p:cNvSpPr/>
          <p:nvPr/>
        </p:nvSpPr>
        <p:spPr>
          <a:xfrm>
            <a:off x="973297" y="1981886"/>
            <a:ext cx="8354319" cy="611966"/>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a:ea typeface="+mn-ea"/>
                <a:cs typeface="+mn-cs"/>
              </a:rPr>
              <a:t>HOW DOES THIS RELATE TO HUMAN TRAFFICKING?</a:t>
            </a:r>
          </a:p>
        </p:txBody>
      </p:sp>
      <p:grpSp>
        <p:nvGrpSpPr>
          <p:cNvPr id="30" name="Group 29">
            <a:extLst>
              <a:ext uri="{FF2B5EF4-FFF2-40B4-BE49-F238E27FC236}">
                <a16:creationId xmlns:a16="http://schemas.microsoft.com/office/drawing/2014/main" id="{CEA087B0-C73B-4271-90F4-35E733F72ED9}"/>
              </a:ext>
            </a:extLst>
          </p:cNvPr>
          <p:cNvGrpSpPr/>
          <p:nvPr/>
        </p:nvGrpSpPr>
        <p:grpSpPr>
          <a:xfrm>
            <a:off x="514436" y="2877779"/>
            <a:ext cx="8984677" cy="783193"/>
            <a:chOff x="285836" y="2827185"/>
            <a:chExt cx="8984677" cy="783193"/>
          </a:xfrm>
        </p:grpSpPr>
        <p:sp>
          <p:nvSpPr>
            <p:cNvPr id="5" name="TextBox 4">
              <a:extLst>
                <a:ext uri="{FF2B5EF4-FFF2-40B4-BE49-F238E27FC236}">
                  <a16:creationId xmlns:a16="http://schemas.microsoft.com/office/drawing/2014/main" id="{D2A08CBD-8B70-4476-BBF1-C1D2B257CCD1}"/>
                </a:ext>
              </a:extLst>
            </p:cNvPr>
            <p:cNvSpPr txBox="1"/>
            <p:nvPr/>
          </p:nvSpPr>
          <p:spPr>
            <a:xfrm>
              <a:off x="916194" y="2827185"/>
              <a:ext cx="8354319" cy="783193"/>
            </a:xfrm>
            <a:prstGeom prst="round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95959"/>
                  </a:solidFill>
                  <a:effectLst/>
                  <a:uLnTx/>
                  <a:uFillTx/>
                  <a:latin typeface="Arial"/>
                  <a:ea typeface="+mn-ea"/>
                  <a:cs typeface="+mn-cs"/>
                </a:rPr>
                <a:t>Human trafficking is interconnected with online safety, healthy boundaries, and relationships</a:t>
              </a:r>
            </a:p>
          </p:txBody>
        </p:sp>
        <p:sp>
          <p:nvSpPr>
            <p:cNvPr id="6" name="Oval 5">
              <a:extLst>
                <a:ext uri="{FF2B5EF4-FFF2-40B4-BE49-F238E27FC236}">
                  <a16:creationId xmlns:a16="http://schemas.microsoft.com/office/drawing/2014/main" id="{1C96A45F-3C12-4E10-9931-FD7A5945A53A}"/>
                </a:ext>
              </a:extLst>
            </p:cNvPr>
            <p:cNvSpPr>
              <a:spLocks noChangeAspect="1"/>
            </p:cNvSpPr>
            <p:nvPr/>
          </p:nvSpPr>
          <p:spPr>
            <a:xfrm>
              <a:off x="285836" y="2912798"/>
              <a:ext cx="611966" cy="611966"/>
            </a:xfrm>
            <a:prstGeom prst="ellipse">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1.</a:t>
              </a:r>
            </a:p>
          </p:txBody>
        </p:sp>
      </p:grpSp>
      <p:pic>
        <p:nvPicPr>
          <p:cNvPr id="20" name="Graphic 19" descr="Connected outline">
            <a:extLst>
              <a:ext uri="{FF2B5EF4-FFF2-40B4-BE49-F238E27FC236}">
                <a16:creationId xmlns:a16="http://schemas.microsoft.com/office/drawing/2014/main" id="{85766DB0-8636-4CD5-9F69-4E5840DB248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225421" y="524993"/>
            <a:ext cx="1277928" cy="1277928"/>
          </a:xfrm>
          <a:prstGeom prst="rect">
            <a:avLst/>
          </a:prstGeom>
        </p:spPr>
      </p:pic>
      <p:grpSp>
        <p:nvGrpSpPr>
          <p:cNvPr id="31" name="Group 30">
            <a:extLst>
              <a:ext uri="{FF2B5EF4-FFF2-40B4-BE49-F238E27FC236}">
                <a16:creationId xmlns:a16="http://schemas.microsoft.com/office/drawing/2014/main" id="{E87062F0-FC68-4A87-BD8D-FA2E10AC7178}"/>
              </a:ext>
            </a:extLst>
          </p:cNvPr>
          <p:cNvGrpSpPr/>
          <p:nvPr/>
        </p:nvGrpSpPr>
        <p:grpSpPr>
          <a:xfrm>
            <a:off x="522068" y="3734975"/>
            <a:ext cx="8966285" cy="783193"/>
            <a:chOff x="320988" y="3842623"/>
            <a:chExt cx="9079514" cy="783193"/>
          </a:xfrm>
        </p:grpSpPr>
        <p:sp>
          <p:nvSpPr>
            <p:cNvPr id="24" name="TextBox 23">
              <a:extLst>
                <a:ext uri="{FF2B5EF4-FFF2-40B4-BE49-F238E27FC236}">
                  <a16:creationId xmlns:a16="http://schemas.microsoft.com/office/drawing/2014/main" id="{86ECA88A-7F3F-4F84-B2E3-C0EDBA5CA9D4}"/>
                </a:ext>
              </a:extLst>
            </p:cNvPr>
            <p:cNvSpPr txBox="1"/>
            <p:nvPr/>
          </p:nvSpPr>
          <p:spPr>
            <a:xfrm>
              <a:off x="940683" y="3842623"/>
              <a:ext cx="8459819" cy="783193"/>
            </a:xfrm>
            <a:prstGeom prst="round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95959"/>
                  </a:solidFill>
                  <a:effectLst/>
                  <a:uLnTx/>
                  <a:uFillTx/>
                  <a:latin typeface="Arial"/>
                  <a:ea typeface="+mn-ea"/>
                  <a:cs typeface="+mn-cs"/>
                </a:rPr>
                <a:t>Human trafficking may also intersect with other types of abuse, like dating violence and cyberbullying</a:t>
              </a:r>
            </a:p>
          </p:txBody>
        </p:sp>
        <p:sp>
          <p:nvSpPr>
            <p:cNvPr id="25" name="Oval 24">
              <a:extLst>
                <a:ext uri="{FF2B5EF4-FFF2-40B4-BE49-F238E27FC236}">
                  <a16:creationId xmlns:a16="http://schemas.microsoft.com/office/drawing/2014/main" id="{A5A6DA76-196E-4CC1-8413-97C6F8C4367F}"/>
                </a:ext>
              </a:extLst>
            </p:cNvPr>
            <p:cNvSpPr>
              <a:spLocks noChangeAspect="1"/>
            </p:cNvSpPr>
            <p:nvPr/>
          </p:nvSpPr>
          <p:spPr>
            <a:xfrm>
              <a:off x="320988" y="3871085"/>
              <a:ext cx="611966" cy="611966"/>
            </a:xfrm>
            <a:prstGeom prst="ellipse">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2.</a:t>
              </a:r>
            </a:p>
          </p:txBody>
        </p:sp>
      </p:grpSp>
      <p:grpSp>
        <p:nvGrpSpPr>
          <p:cNvPr id="32" name="Group 31">
            <a:extLst>
              <a:ext uri="{FF2B5EF4-FFF2-40B4-BE49-F238E27FC236}">
                <a16:creationId xmlns:a16="http://schemas.microsoft.com/office/drawing/2014/main" id="{1B22ABA1-4D4E-4AAE-9AC8-C03CCBCC2F58}"/>
              </a:ext>
            </a:extLst>
          </p:cNvPr>
          <p:cNvGrpSpPr/>
          <p:nvPr/>
        </p:nvGrpSpPr>
        <p:grpSpPr>
          <a:xfrm>
            <a:off x="551222" y="4592171"/>
            <a:ext cx="8977045" cy="783193"/>
            <a:chOff x="311863" y="4601528"/>
            <a:chExt cx="8977045" cy="783193"/>
          </a:xfrm>
        </p:grpSpPr>
        <p:sp>
          <p:nvSpPr>
            <p:cNvPr id="26" name="TextBox 25">
              <a:extLst>
                <a:ext uri="{FF2B5EF4-FFF2-40B4-BE49-F238E27FC236}">
                  <a16:creationId xmlns:a16="http://schemas.microsoft.com/office/drawing/2014/main" id="{015E4F23-3BCB-4783-8471-8DC1393A1953}"/>
                </a:ext>
              </a:extLst>
            </p:cNvPr>
            <p:cNvSpPr txBox="1"/>
            <p:nvPr/>
          </p:nvSpPr>
          <p:spPr>
            <a:xfrm>
              <a:off x="934588" y="4601528"/>
              <a:ext cx="8354320" cy="783193"/>
            </a:xfrm>
            <a:prstGeom prst="roundRect">
              <a:avLst/>
            </a:prstGeom>
            <a:solidFill>
              <a:schemeClr val="tx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95959"/>
                  </a:solidFill>
                  <a:effectLst/>
                  <a:uLnTx/>
                  <a:uFillTx/>
                  <a:latin typeface="Arial"/>
                  <a:ea typeface="+mn-ea"/>
                  <a:cs typeface="+mn-cs"/>
                </a:rPr>
                <a:t>Knowledge is power - learning about human trafficking and expanding our awareness of it can help with identification and prevention efforts</a:t>
              </a:r>
            </a:p>
          </p:txBody>
        </p:sp>
        <p:sp>
          <p:nvSpPr>
            <p:cNvPr id="27" name="Oval 26">
              <a:extLst>
                <a:ext uri="{FF2B5EF4-FFF2-40B4-BE49-F238E27FC236}">
                  <a16:creationId xmlns:a16="http://schemas.microsoft.com/office/drawing/2014/main" id="{09B33BBD-C1FA-475B-B8A6-DBA72315CF15}"/>
                </a:ext>
              </a:extLst>
            </p:cNvPr>
            <p:cNvSpPr>
              <a:spLocks noChangeAspect="1"/>
            </p:cNvSpPr>
            <p:nvPr/>
          </p:nvSpPr>
          <p:spPr>
            <a:xfrm>
              <a:off x="311863" y="4635043"/>
              <a:ext cx="611966" cy="611966"/>
            </a:xfrm>
            <a:prstGeom prst="ellipse">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3.</a:t>
              </a:r>
            </a:p>
          </p:txBody>
        </p:sp>
      </p:grpSp>
    </p:spTree>
    <p:extLst>
      <p:ext uri="{BB962C8B-B14F-4D97-AF65-F5344CB8AC3E}">
        <p14:creationId xmlns:p14="http://schemas.microsoft.com/office/powerpoint/2010/main" val="1199276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6729913A-906F-4FF6-BD15-F22F9B758F2B}"/>
              </a:ext>
            </a:extLst>
          </p:cNvPr>
          <p:cNvSpPr txBox="1">
            <a:spLocks/>
          </p:cNvSpPr>
          <p:nvPr/>
        </p:nvSpPr>
        <p:spPr>
          <a:xfrm>
            <a:off x="2544609" y="374006"/>
            <a:ext cx="6648214" cy="80560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latin typeface="+mj-lt"/>
              </a:rPr>
              <a:t>REFLECT </a:t>
            </a:r>
            <a:r>
              <a:rPr lang="en-US" sz="4000" dirty="0">
                <a:solidFill>
                  <a:schemeClr val="accent5"/>
                </a:solidFill>
                <a:latin typeface="+mj-lt"/>
              </a:rPr>
              <a:t>AND REVIEW</a:t>
            </a:r>
          </a:p>
        </p:txBody>
      </p:sp>
      <p:sp>
        <p:nvSpPr>
          <p:cNvPr id="9" name="TextBox 8">
            <a:extLst>
              <a:ext uri="{FF2B5EF4-FFF2-40B4-BE49-F238E27FC236}">
                <a16:creationId xmlns:a16="http://schemas.microsoft.com/office/drawing/2014/main" id="{A6B7AC59-74EE-4418-BD49-E9998F9466FB}"/>
              </a:ext>
            </a:extLst>
          </p:cNvPr>
          <p:cNvSpPr txBox="1"/>
          <p:nvPr/>
        </p:nvSpPr>
        <p:spPr>
          <a:xfrm>
            <a:off x="3047134" y="3285897"/>
            <a:ext cx="6094268" cy="369332"/>
          </a:xfrm>
          <a:prstGeom prst="rect">
            <a:avLst/>
          </a:prstGeom>
          <a:noFill/>
        </p:spPr>
        <p:txBody>
          <a:bodyPr wrap="square">
            <a:spAutoFit/>
          </a:bodyPr>
          <a:lstStyle/>
          <a:p>
            <a:r>
              <a:rPr lang="en-US" b="0" i="0" dirty="0">
                <a:solidFill>
                  <a:srgbClr val="000000"/>
                </a:solidFill>
                <a:effectLst/>
                <a:latin typeface="Times New Roman" panose="02020603050405020304" pitchFamily="18" charset="0"/>
              </a:rPr>
              <a:t> </a:t>
            </a:r>
            <a:endParaRPr lang="en-US" dirty="0"/>
          </a:p>
        </p:txBody>
      </p:sp>
      <p:grpSp>
        <p:nvGrpSpPr>
          <p:cNvPr id="12" name="Group 11">
            <a:extLst>
              <a:ext uri="{FF2B5EF4-FFF2-40B4-BE49-F238E27FC236}">
                <a16:creationId xmlns:a16="http://schemas.microsoft.com/office/drawing/2014/main" id="{1B0100CC-8009-403A-833F-45176F225209}"/>
              </a:ext>
            </a:extLst>
          </p:cNvPr>
          <p:cNvGrpSpPr/>
          <p:nvPr/>
        </p:nvGrpSpPr>
        <p:grpSpPr>
          <a:xfrm>
            <a:off x="2191407" y="1387573"/>
            <a:ext cx="3677309" cy="4776744"/>
            <a:chOff x="3630917" y="1790598"/>
            <a:chExt cx="2465079" cy="3527568"/>
          </a:xfrm>
        </p:grpSpPr>
        <p:sp>
          <p:nvSpPr>
            <p:cNvPr id="13" name="TextBox 12">
              <a:extLst>
                <a:ext uri="{FF2B5EF4-FFF2-40B4-BE49-F238E27FC236}">
                  <a16:creationId xmlns:a16="http://schemas.microsoft.com/office/drawing/2014/main" id="{96C345E1-BFC4-4358-88DA-B4BCCF216E58}"/>
                </a:ext>
              </a:extLst>
            </p:cNvPr>
            <p:cNvSpPr txBox="1">
              <a:spLocks/>
            </p:cNvSpPr>
            <p:nvPr/>
          </p:nvSpPr>
          <p:spPr>
            <a:xfrm>
              <a:off x="3630917" y="1790598"/>
              <a:ext cx="2465079" cy="3527568"/>
            </a:xfrm>
            <a:prstGeom prst="roundRect">
              <a:avLst/>
            </a:prstGeom>
            <a:solidFill>
              <a:schemeClr val="tx2">
                <a:lumMod val="75000"/>
              </a:schemeClr>
            </a:solidFill>
          </p:spPr>
          <p:txBody>
            <a:bodyPr wrap="square" rtlCol="0" anchor="ctr">
              <a:noAutofit/>
            </a:bodyPr>
            <a:lstStyle/>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r>
                <a:rPr lang="en-US" sz="2400" dirty="0">
                  <a:solidFill>
                    <a:schemeClr val="bg1"/>
                  </a:solidFill>
                  <a:latin typeface="Arial" panose="020B0604020202020204" pitchFamily="34" charset="0"/>
                  <a:cs typeface="Arial" panose="020B0604020202020204" pitchFamily="34" charset="0"/>
                </a:rPr>
                <a:t>Is there specific information about human trafficking that you’d like to know more about, or a related topic that you would like to discuss?</a:t>
              </a:r>
            </a:p>
          </p:txBody>
        </p:sp>
        <p:pic>
          <p:nvPicPr>
            <p:cNvPr id="14" name="Graphic 13" descr="Signature outline">
              <a:extLst>
                <a:ext uri="{FF2B5EF4-FFF2-40B4-BE49-F238E27FC236}">
                  <a16:creationId xmlns:a16="http://schemas.microsoft.com/office/drawing/2014/main" id="{995114B1-387B-4210-95C9-7EEB07E2D7E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216511" y="1878064"/>
              <a:ext cx="1371600" cy="1371600"/>
            </a:xfrm>
            <a:prstGeom prst="rect">
              <a:avLst/>
            </a:prstGeom>
          </p:spPr>
        </p:pic>
      </p:grpSp>
      <p:grpSp>
        <p:nvGrpSpPr>
          <p:cNvPr id="18" name="Group 17">
            <a:extLst>
              <a:ext uri="{FF2B5EF4-FFF2-40B4-BE49-F238E27FC236}">
                <a16:creationId xmlns:a16="http://schemas.microsoft.com/office/drawing/2014/main" id="{A3A452C6-8645-4CAE-8905-EB2AA8F74DD2}"/>
              </a:ext>
            </a:extLst>
          </p:cNvPr>
          <p:cNvGrpSpPr/>
          <p:nvPr/>
        </p:nvGrpSpPr>
        <p:grpSpPr>
          <a:xfrm>
            <a:off x="6323285" y="1387573"/>
            <a:ext cx="3600242" cy="4776744"/>
            <a:chOff x="6451957" y="1790598"/>
            <a:chExt cx="2465079" cy="3527568"/>
          </a:xfrm>
        </p:grpSpPr>
        <p:sp>
          <p:nvSpPr>
            <p:cNvPr id="19" name="TextBox 18">
              <a:extLst>
                <a:ext uri="{FF2B5EF4-FFF2-40B4-BE49-F238E27FC236}">
                  <a16:creationId xmlns:a16="http://schemas.microsoft.com/office/drawing/2014/main" id="{6D05309A-5CA1-4EC3-BCB0-40737229C0F3}"/>
                </a:ext>
              </a:extLst>
            </p:cNvPr>
            <p:cNvSpPr txBox="1">
              <a:spLocks/>
            </p:cNvSpPr>
            <p:nvPr/>
          </p:nvSpPr>
          <p:spPr>
            <a:xfrm>
              <a:off x="6451957" y="1790598"/>
              <a:ext cx="2465079" cy="3527568"/>
            </a:xfrm>
            <a:prstGeom prst="roundRect">
              <a:avLst/>
            </a:prstGeom>
            <a:solidFill>
              <a:schemeClr val="accent2">
                <a:lumMod val="75000"/>
              </a:schemeClr>
            </a:solidFill>
          </p:spPr>
          <p:txBody>
            <a:bodyPr wrap="square" rtlCol="0" anchor="ctr">
              <a:noAutofit/>
            </a:bodyPr>
            <a:lstStyle/>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r>
                <a:rPr lang="en-US" sz="2400" dirty="0">
                  <a:solidFill>
                    <a:schemeClr val="bg1"/>
                  </a:solidFill>
                  <a:latin typeface="Arial" panose="020B0604020202020204" pitchFamily="34" charset="0"/>
                  <a:cs typeface="Arial" panose="020B0604020202020204" pitchFamily="34" charset="0"/>
                </a:rPr>
                <a:t>How can learning about human trafficking help with identification and prevention?</a:t>
              </a:r>
            </a:p>
          </p:txBody>
        </p:sp>
        <p:pic>
          <p:nvPicPr>
            <p:cNvPr id="20" name="Graphic 19" descr="Lights On outline">
              <a:extLst>
                <a:ext uri="{FF2B5EF4-FFF2-40B4-BE49-F238E27FC236}">
                  <a16:creationId xmlns:a16="http://schemas.microsoft.com/office/drawing/2014/main" id="{6D5DEA40-E35C-45E8-855C-B2A5E8428BBA}"/>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6998696" y="1892973"/>
              <a:ext cx="1371600" cy="1371600"/>
            </a:xfrm>
            <a:prstGeom prst="rect">
              <a:avLst/>
            </a:prstGeom>
          </p:spPr>
        </p:pic>
      </p:grpSp>
    </p:spTree>
    <p:extLst>
      <p:ext uri="{BB962C8B-B14F-4D97-AF65-F5344CB8AC3E}">
        <p14:creationId xmlns:p14="http://schemas.microsoft.com/office/powerpoint/2010/main" val="469033908"/>
      </p:ext>
    </p:extLst>
  </p:cSld>
  <p:clrMapOvr>
    <a:masterClrMapping/>
  </p:clrMapOvr>
</p:sld>
</file>

<file path=ppt/theme/theme1.xml><?xml version="1.0" encoding="utf-8"?>
<a:theme xmlns:a="http://schemas.openxmlformats.org/drawingml/2006/main" name="Office Theme">
  <a:themeElements>
    <a:clrScheme name="Custom 1">
      <a:dk1>
        <a:srgbClr val="595959"/>
      </a:dk1>
      <a:lt1>
        <a:sysClr val="window" lastClr="FFFFFF"/>
      </a:lt1>
      <a:dk2>
        <a:srgbClr val="2D4D58"/>
      </a:dk2>
      <a:lt2>
        <a:srgbClr val="E7E6E6"/>
      </a:lt2>
      <a:accent1>
        <a:srgbClr val="3B988E"/>
      </a:accent1>
      <a:accent2>
        <a:srgbClr val="D9664B"/>
      </a:accent2>
      <a:accent3>
        <a:srgbClr val="A5A5A5"/>
      </a:accent3>
      <a:accent4>
        <a:srgbClr val="FEDD7C"/>
      </a:accent4>
      <a:accent5>
        <a:srgbClr val="FEA968"/>
      </a:accent5>
      <a:accent6>
        <a:srgbClr val="FFC000"/>
      </a:accent6>
      <a:hlink>
        <a:srgbClr val="D9664B"/>
      </a:hlink>
      <a:folHlink>
        <a:srgbClr val="FEA968"/>
      </a:folHlink>
    </a:clrScheme>
    <a:fontScheme name="Custom 1">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A8EDC413E8B0341B2F81D77ABB8D99C" ma:contentTypeVersion="16" ma:contentTypeDescription="Create a new document." ma:contentTypeScope="" ma:versionID="5da38ab632334d9d8f0aeed7f3110f9d">
  <xsd:schema xmlns:xsd="http://www.w3.org/2001/XMLSchema" xmlns:xs="http://www.w3.org/2001/XMLSchema" xmlns:p="http://schemas.microsoft.com/office/2006/metadata/properties" xmlns:ns2="5a0f3f29-687d-42db-a63b-97a4217fe45e" xmlns:ns3="95360c9f-67b9-47b7-96ea-14fada6ff540" targetNamespace="http://schemas.microsoft.com/office/2006/metadata/properties" ma:root="true" ma:fieldsID="11481dfe59b6452793c6e1e7ae803e13" ns2:_="" ns3:_="">
    <xsd:import namespace="5a0f3f29-687d-42db-a63b-97a4217fe45e"/>
    <xsd:import namespace="95360c9f-67b9-47b7-96ea-14fada6ff54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0f3f29-687d-42db-a63b-97a4217fe4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74f3c77-07df-4c58-81b3-40d23c6fce7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5360c9f-67b9-47b7-96ea-14fada6ff54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49561e8a-b3dd-4761-824e-620057389079}" ma:internalName="TaxCatchAll" ma:showField="CatchAllData" ma:web="95360c9f-67b9-47b7-96ea-14fada6ff5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5360c9f-67b9-47b7-96ea-14fada6ff540" xsi:nil="true"/>
    <lcf76f155ced4ddcb4097134ff3c332f xmlns="5a0f3f29-687d-42db-a63b-97a4217fe45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2464F73-C402-42FC-8737-5561FE4C4758}">
  <ds:schemaRefs>
    <ds:schemaRef ds:uri="http://schemas.microsoft.com/sharepoint/v3/contenttype/forms"/>
  </ds:schemaRefs>
</ds:datastoreItem>
</file>

<file path=customXml/itemProps2.xml><?xml version="1.0" encoding="utf-8"?>
<ds:datastoreItem xmlns:ds="http://schemas.openxmlformats.org/officeDocument/2006/customXml" ds:itemID="{42421D8A-AAF5-4867-9C29-0BEF013FEA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0f3f29-687d-42db-a63b-97a4217fe45e"/>
    <ds:schemaRef ds:uri="95360c9f-67b9-47b7-96ea-14fada6ff5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3396424-59C5-4FCE-89D2-FD640BF2D0BA}">
  <ds:schemaRefs>
    <ds:schemaRef ds:uri="http://schemas.microsoft.com/office/2006/metadata/properties"/>
    <ds:schemaRef ds:uri="http://schemas.microsoft.com/office/infopath/2007/PartnerControls"/>
    <ds:schemaRef ds:uri="95360c9f-67b9-47b7-96ea-14fada6ff540"/>
    <ds:schemaRef ds:uri="5a0f3f29-687d-42db-a63b-97a4217fe45e"/>
  </ds:schemaRefs>
</ds:datastoreItem>
</file>

<file path=docProps/app.xml><?xml version="1.0" encoding="utf-8"?>
<Properties xmlns="http://schemas.openxmlformats.org/officeDocument/2006/extended-properties" xmlns:vt="http://schemas.openxmlformats.org/officeDocument/2006/docPropsVTypes">
  <Template/>
  <TotalTime>19674</TotalTime>
  <Words>972</Words>
  <Application>Microsoft Office PowerPoint</Application>
  <PresentationFormat>Widescreen</PresentationFormat>
  <Paragraphs>93</Paragraphs>
  <Slides>10</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Arial Black</vt:lpstr>
      <vt:lpstr>Arial</vt:lpstr>
      <vt:lpstr>Euphemia</vt:lpstr>
      <vt:lpstr>NimbusSan-RegIta</vt:lpstr>
      <vt:lpstr>Calibri</vt:lpstr>
      <vt:lpstr>Lato</vt:lpstr>
      <vt:lpstr>Times New Roman</vt:lpstr>
      <vt:lpstr>NimbusSan-Reg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Tova Zussman</dc:creator>
  <cp:lastModifiedBy>Tova Zussman</cp:lastModifiedBy>
  <cp:revision>33</cp:revision>
  <dcterms:created xsi:type="dcterms:W3CDTF">2021-05-20T17:45:16Z</dcterms:created>
  <dcterms:modified xsi:type="dcterms:W3CDTF">2023-12-20T18:49:09Z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0x010100BA8EDC413E8B0341B2F81D77ABB8D99C</vt:lpwstr>
  </property>
</Properties>
</file>