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3"/>
  </p:sldMasterIdLst>
  <p:notesMasterIdLst>
    <p:notesMasterId r:id="rId18"/>
  </p:notesMasterIdLst>
  <p:handoutMasterIdLst>
    <p:handoutMasterId r:id="rId19"/>
  </p:handoutMasterIdLst>
  <p:sldIdLst>
    <p:sldId id="270" r:id="rId4"/>
    <p:sldId id="275" r:id="rId5"/>
    <p:sldId id="259" r:id="rId6"/>
    <p:sldId id="257" r:id="rId7"/>
    <p:sldId id="284" r:id="rId8"/>
    <p:sldId id="276" r:id="rId9"/>
    <p:sldId id="266" r:id="rId10"/>
    <p:sldId id="262" r:id="rId11"/>
    <p:sldId id="281" r:id="rId12"/>
    <p:sldId id="282" r:id="rId13"/>
    <p:sldId id="285" r:id="rId14"/>
    <p:sldId id="283" r:id="rId15"/>
    <p:sldId id="279" r:id="rId16"/>
    <p:sldId id="269" r:id="rId17"/>
  </p:sldIdLst>
  <p:sldSz cx="12192000" cy="6858000"/>
  <p:notesSz cx="6858000" cy="9144000"/>
  <p:embeddedFontLst>
    <p:embeddedFont>
      <p:font typeface="Arial Black" panose="020B0A04020102020204" pitchFamily="34" charset="0"/>
      <p:bold r:id="rId20"/>
    </p:embeddedFont>
    <p:embeddedFont>
      <p:font typeface="Calibri" panose="020F0502020204030204" pitchFamily="34" charset="0"/>
      <p:regular r:id="rId21"/>
      <p:bold r:id="rId22"/>
      <p:italic r:id="rId23"/>
      <p:boldItalic r:id="rId24"/>
    </p:embeddedFont>
    <p:embeddedFont>
      <p:font typeface="Euphemia" panose="020B0503040102020104" pitchFamily="34" charset="0"/>
      <p:regular r:id="rId25"/>
    </p:embeddedFont>
    <p:embeddedFont>
      <p:font typeface="Lato" panose="020F0502020204030203" pitchFamily="34" charset="0"/>
      <p:regular r:id="rId26"/>
      <p:bold r:id="rId27"/>
      <p:italic r:id="rId28"/>
      <p:boldItalic r:id="rId29"/>
    </p:embeddedFont>
    <p:embeddedFont>
      <p:font typeface="NimbusSan" panose="00000500000000000000" pitchFamily="50" charset="0"/>
      <p:regular r:id="rId30"/>
      <p:bold r:id="rId31"/>
      <p:italic r:id="rId32"/>
      <p:boldItalic r:id="rId33"/>
    </p:embeddedFont>
    <p:embeddedFont>
      <p:font typeface="NimbusSan-Reg" panose="00000500000000000000" pitchFamily="50" charset="0"/>
      <p:regular r:id="rId34"/>
    </p:embeddedFont>
    <p:embeddedFont>
      <p:font typeface="NimbusSan-RegIta" panose="00000500000000000000" pitchFamily="50" charset="0"/>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3E8369-1050-429C-BA64-223990EA847D}" v="1" dt="2023-11-14T16:16:45.4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1606" autoAdjust="0"/>
  </p:normalViewPr>
  <p:slideViewPr>
    <p:cSldViewPr snapToGrid="0">
      <p:cViewPr varScale="1">
        <p:scale>
          <a:sx n="65" d="100"/>
          <a:sy n="65" d="100"/>
        </p:scale>
        <p:origin x="1554"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5.xml"/><Relationship Id="rId3"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FE5E2-85DC-4CFC-8C3B-90A278D730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C7D500-2974-4F35-8CCC-B2905F9ED6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8D71AF-1091-473E-BA21-A77202EED9B9}" type="datetimeFigureOut">
              <a:rPr lang="en-US" smtClean="0"/>
              <a:t>12/20/2023</a:t>
            </a:fld>
            <a:endParaRPr lang="en-US"/>
          </a:p>
        </p:txBody>
      </p:sp>
      <p:sp>
        <p:nvSpPr>
          <p:cNvPr id="4" name="Footer Placeholder 3">
            <a:extLst>
              <a:ext uri="{FF2B5EF4-FFF2-40B4-BE49-F238E27FC236}">
                <a16:creationId xmlns:a16="http://schemas.microsoft.com/office/drawing/2014/main" id="{3B0E1D1A-0F0A-4E01-8EFB-012B7259FC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A8AA3-8147-4778-BB7F-6DFC1B164D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A06BB-C6A2-4A6B-B532-AF7905F4A62B}" type="slidenum">
              <a:rPr lang="en-US" smtClean="0"/>
              <a:t>‹#›</a:t>
            </a:fld>
            <a:endParaRPr lang="en-US"/>
          </a:p>
        </p:txBody>
      </p:sp>
    </p:spTree>
    <p:extLst>
      <p:ext uri="{BB962C8B-B14F-4D97-AF65-F5344CB8AC3E}">
        <p14:creationId xmlns:p14="http://schemas.microsoft.com/office/powerpoint/2010/main" val="304245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40424-AF31-4896-A326-7D1547764B43}"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D72F6-E0AF-4BBB-A793-1772A3EFFF04}" type="slidenum">
              <a:rPr lang="en-US" smtClean="0"/>
              <a:t>‹#›</a:t>
            </a:fld>
            <a:endParaRPr lang="en-US"/>
          </a:p>
        </p:txBody>
      </p:sp>
    </p:spTree>
    <p:extLst>
      <p:ext uri="{BB962C8B-B14F-4D97-AF65-F5344CB8AC3E}">
        <p14:creationId xmlns:p14="http://schemas.microsoft.com/office/powerpoint/2010/main" val="155799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for this meeting: Safe or Sus activity.</a:t>
            </a:r>
          </a:p>
        </p:txBody>
      </p:sp>
      <p:sp>
        <p:nvSpPr>
          <p:cNvPr id="4" name="Slide Number Placeholder 3"/>
          <p:cNvSpPr>
            <a:spLocks noGrp="1"/>
          </p:cNvSpPr>
          <p:nvPr>
            <p:ph type="sldNum" sz="quarter" idx="5"/>
          </p:nvPr>
        </p:nvSpPr>
        <p:spPr/>
        <p:txBody>
          <a:bodyPr/>
          <a:lstStyle/>
          <a:p>
            <a:fld id="{A6DD72F6-E0AF-4BBB-A793-1772A3EFFF04}" type="slidenum">
              <a:rPr lang="en-US" smtClean="0"/>
              <a:t>2</a:t>
            </a:fld>
            <a:endParaRPr lang="en-US"/>
          </a:p>
        </p:txBody>
      </p:sp>
    </p:spTree>
    <p:extLst>
      <p:ext uri="{BB962C8B-B14F-4D97-AF65-F5344CB8AC3E}">
        <p14:creationId xmlns:p14="http://schemas.microsoft.com/office/powerpoint/2010/main" val="1307310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Safe or Sus: Review the short scenarios on the handout. Students can categorize activities based upon whether they think the behavior is “safe” - nothing to worry about - or “sus” - suspicious, something that violates boundaries and trust in a relationship.</a:t>
            </a:r>
          </a:p>
          <a:p>
            <a:pPr algn="l"/>
            <a:endParaRPr lang="en-US" sz="1800" b="0" i="0" u="none" strike="noStrike" baseline="0" dirty="0">
              <a:solidFill>
                <a:srgbClr val="4D4D4F"/>
              </a:solidFill>
              <a:latin typeface="NimbusSan-Reg"/>
            </a:endParaRPr>
          </a:p>
          <a:p>
            <a:r>
              <a:rPr lang="en-US" sz="1800" b="0" i="0" u="none" strike="noStrike" baseline="0" dirty="0">
                <a:solidFill>
                  <a:srgbClr val="000000"/>
                </a:solidFill>
                <a:latin typeface="NimbusSan"/>
              </a:rPr>
              <a:t>For each scenario, ask: </a:t>
            </a:r>
            <a:r>
              <a:rPr lang="en-US" sz="1800" b="0" i="0" u="none" strike="noStrike" baseline="0" dirty="0">
                <a:solidFill>
                  <a:srgbClr val="4B4C4E"/>
                </a:solidFill>
                <a:latin typeface="NimbusSan"/>
              </a:rPr>
              <a:t>Is this a physical, emotional, or digital boundary? </a:t>
            </a:r>
          </a:p>
        </p:txBody>
      </p:sp>
      <p:sp>
        <p:nvSpPr>
          <p:cNvPr id="4" name="Slide Number Placeholder 3"/>
          <p:cNvSpPr>
            <a:spLocks noGrp="1"/>
          </p:cNvSpPr>
          <p:nvPr>
            <p:ph type="sldNum" sz="quarter" idx="5"/>
          </p:nvPr>
        </p:nvSpPr>
        <p:spPr/>
        <p:txBody>
          <a:bodyPr/>
          <a:lstStyle/>
          <a:p>
            <a:fld id="{A6DD72F6-E0AF-4BBB-A793-1772A3EFFF04}" type="slidenum">
              <a:rPr lang="en-US" smtClean="0"/>
              <a:t>11</a:t>
            </a:fld>
            <a:endParaRPr lang="en-US"/>
          </a:p>
        </p:txBody>
      </p:sp>
    </p:spTree>
    <p:extLst>
      <p:ext uri="{BB962C8B-B14F-4D97-AF65-F5344CB8AC3E}">
        <p14:creationId xmlns:p14="http://schemas.microsoft.com/office/powerpoint/2010/main" val="2750991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dirty="0"/>
              <a:t>Strong boundary setting helps us form stronger relationships with clear, respectful communication online and in person. Understanding boundaries, and how to persist in maintaining those boundaries is an important skill.</a:t>
            </a:r>
          </a:p>
          <a:p>
            <a:pPr marL="285750" indent="-285750" algn="l">
              <a:buFont typeface="Arial" panose="020B0604020202020204" pitchFamily="34" charset="0"/>
              <a:buChar char="•"/>
            </a:pPr>
            <a:r>
              <a:rPr lang="en-US" dirty="0"/>
              <a:t>Most trafficking situations start with gradual breeches of boundaries before moving to more explicit and extreme tactics.</a:t>
            </a:r>
          </a:p>
          <a:p>
            <a:pPr marL="285750" indent="-285750" algn="l">
              <a:buFont typeface="Arial" panose="020B0604020202020204" pitchFamily="34" charset="0"/>
              <a:buChar char="•"/>
            </a:pPr>
            <a:r>
              <a:rPr lang="en-US" dirty="0"/>
              <a:t>Understanding consent and practicing boundary setting can help us learn to trust our gut and identify when someone is treating us in a way that is unsafe or compromises our own autonomy.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D72F6-E0AF-4BBB-A793-1772A3EFFF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794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solidFill>
                  <a:srgbClr val="4D4D4F"/>
                </a:solidFill>
                <a:latin typeface="NimbusSan-RegIta"/>
              </a:rPr>
              <a:t>Have students respond to one or all of the following prompts (time-permitting):</a:t>
            </a:r>
          </a:p>
          <a:p>
            <a:pPr marL="285750" indent="-285750" algn="l">
              <a:buFont typeface="Arial" panose="020B0604020202020204" pitchFamily="34" charset="0"/>
              <a:buChar char="•"/>
            </a:pPr>
            <a:endParaRPr lang="en-US" sz="1800" b="0" i="1" u="none" strike="noStrike" baseline="0" dirty="0">
              <a:solidFill>
                <a:srgbClr val="4D4D4F"/>
              </a:solidFill>
              <a:latin typeface="NimbusSan-RegIta"/>
            </a:endParaRPr>
          </a:p>
          <a:p>
            <a:pPr marL="285750" indent="-285750" algn="l">
              <a:buFont typeface="Arial" panose="020B0604020202020204" pitchFamily="34" charset="0"/>
              <a:buChar char="•"/>
            </a:pPr>
            <a:r>
              <a:rPr lang="en-US" sz="1800" b="0" i="0" u="none" strike="noStrike" baseline="0" dirty="0">
                <a:solidFill>
                  <a:srgbClr val="4D4D4F"/>
                </a:solidFill>
                <a:latin typeface="NimbusSan-Reg"/>
              </a:rPr>
              <a:t>What are some ways you can practice healthy boundary setting?</a:t>
            </a:r>
          </a:p>
          <a:p>
            <a:pPr marL="285750" indent="-285750" algn="l">
              <a:buFont typeface="Arial" panose="020B0604020202020204" pitchFamily="34" charset="0"/>
              <a:buChar char="•"/>
            </a:pPr>
            <a:r>
              <a:rPr lang="en-US" sz="1800" b="0" i="0" u="none" strike="noStrike" baseline="0" dirty="0">
                <a:solidFill>
                  <a:srgbClr val="4D4D4F"/>
                </a:solidFill>
                <a:latin typeface="NimbusSan-Reg"/>
              </a:rPr>
              <a:t>How can you help your peers practice good boundary setting?</a:t>
            </a:r>
          </a:p>
          <a:p>
            <a:pPr marL="285750" indent="-285750" algn="l">
              <a:buFont typeface="Arial" panose="020B0604020202020204" pitchFamily="34" charset="0"/>
              <a:buChar char="•"/>
            </a:pPr>
            <a:r>
              <a:rPr lang="en-US" sz="1800" b="0" i="0" u="none" strike="noStrike" baseline="0" dirty="0">
                <a:solidFill>
                  <a:srgbClr val="4D4D4F"/>
                </a:solidFill>
                <a:latin typeface="NimbusSan-Reg"/>
              </a:rPr>
              <a:t>If you have a job, what are some ways to ensure that your worker rights are not violated?</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Invite students to share their answers with the group.</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13</a:t>
            </a:fld>
            <a:endParaRPr lang="en-US"/>
          </a:p>
        </p:txBody>
      </p:sp>
    </p:spTree>
    <p:extLst>
      <p:ext uri="{BB962C8B-B14F-4D97-AF65-F5344CB8AC3E}">
        <p14:creationId xmlns:p14="http://schemas.microsoft.com/office/powerpoint/2010/main" val="1061859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4E4E50"/>
                </a:solidFill>
                <a:latin typeface="NimbusSan-Reg"/>
              </a:rPr>
              <a:t>Choose an icebreaker or activity to help students get to know each other better.</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3</a:t>
            </a:fld>
            <a:endParaRPr lang="en-US"/>
          </a:p>
        </p:txBody>
      </p:sp>
    </p:spTree>
    <p:extLst>
      <p:ext uri="{BB962C8B-B14F-4D97-AF65-F5344CB8AC3E}">
        <p14:creationId xmlns:p14="http://schemas.microsoft.com/office/powerpoint/2010/main" val="405458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Tx/>
              <a:buChar char="-"/>
            </a:pPr>
            <a:r>
              <a:rPr lang="en-US" sz="1800" b="0" i="0" u="none" strike="noStrike" baseline="0" dirty="0">
                <a:solidFill>
                  <a:schemeClr val="bg2">
                    <a:lumMod val="10000"/>
                  </a:schemeClr>
                </a:solidFill>
                <a:latin typeface="NimbusSan-Reg"/>
              </a:rPr>
              <a:t>A boundary is a rule or guideline that defines what we are comfortable with and how we expect to be treated by others. Boundaries can also help us understand what partners, friends, family members, and others are comfortable with.</a:t>
            </a:r>
          </a:p>
          <a:p>
            <a:pPr marL="285750" indent="-285750" algn="l">
              <a:buFontTx/>
              <a:buChar char="-"/>
            </a:pPr>
            <a:r>
              <a:rPr lang="en-US" sz="1800" b="0" i="0" u="none" strike="noStrike" baseline="0" dirty="0">
                <a:solidFill>
                  <a:schemeClr val="bg2">
                    <a:lumMod val="10000"/>
                  </a:schemeClr>
                </a:solidFill>
                <a:latin typeface="NimbusSan-Reg"/>
              </a:rPr>
              <a:t>Healthy boundaries are essential to healthy relationships. It is a way to show that we know and understand our limits and ensure that our limits are clearly communicated.</a:t>
            </a:r>
          </a:p>
          <a:p>
            <a:pPr marL="285750" indent="-285750" algn="l">
              <a:buFontTx/>
              <a:buChar char="-"/>
            </a:pPr>
            <a:endParaRPr lang="en-US" sz="1800" b="0" i="0" u="none" strike="noStrike" baseline="0" dirty="0">
              <a:solidFill>
                <a:schemeClr val="bg2">
                  <a:lumMod val="10000"/>
                </a:schemeClr>
              </a:solidFill>
              <a:latin typeface="NimbusSan-Reg"/>
            </a:endParaRPr>
          </a:p>
        </p:txBody>
      </p:sp>
      <p:sp>
        <p:nvSpPr>
          <p:cNvPr id="4" name="Slide Number Placeholder 3"/>
          <p:cNvSpPr>
            <a:spLocks noGrp="1"/>
          </p:cNvSpPr>
          <p:nvPr>
            <p:ph type="sldNum" sz="quarter" idx="5"/>
          </p:nvPr>
        </p:nvSpPr>
        <p:spPr/>
        <p:txBody>
          <a:bodyPr/>
          <a:lstStyle/>
          <a:p>
            <a:fld id="{A6DD72F6-E0AF-4BBB-A793-1772A3EFFF04}" type="slidenum">
              <a:rPr lang="en-US" smtClean="0"/>
              <a:t>4</a:t>
            </a:fld>
            <a:endParaRPr lang="en-US"/>
          </a:p>
        </p:txBody>
      </p:sp>
    </p:spTree>
    <p:extLst>
      <p:ext uri="{BB962C8B-B14F-4D97-AF65-F5344CB8AC3E}">
        <p14:creationId xmlns:p14="http://schemas.microsoft.com/office/powerpoint/2010/main" val="2740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mn-lt"/>
              </a:rPr>
              <a:t>Boundaries can be divided into three categories: emotional, physical, and digital.</a:t>
            </a:r>
          </a:p>
          <a:p>
            <a:pPr marL="457200" indent="-457200">
              <a:buAutoNum type="arabicPeriod"/>
            </a:pPr>
            <a:r>
              <a:rPr lang="en-US" sz="1800" dirty="0">
                <a:latin typeface="+mn-lt"/>
              </a:rPr>
              <a:t>Emotional boundaries protect your mental health and well-being.</a:t>
            </a:r>
          </a:p>
          <a:p>
            <a:pPr marL="457200" indent="-457200">
              <a:buAutoNum type="arabicPeriod"/>
            </a:pPr>
            <a:r>
              <a:rPr lang="en-US" sz="1800" dirty="0">
                <a:latin typeface="+mn-lt"/>
              </a:rPr>
              <a:t>Physical boundaries allow each person in a relationship to know how much personal space the other person needs to feel most comfortable.</a:t>
            </a:r>
          </a:p>
          <a:p>
            <a:pPr marL="457200" indent="-457200">
              <a:buAutoNum type="arabicPeriod"/>
            </a:pPr>
            <a:r>
              <a:rPr lang="en-US" sz="1800" dirty="0">
                <a:latin typeface="+mn-lt"/>
              </a:rPr>
              <a:t>Digital boundaries define what is and is not ok when it comes to online interactions.</a:t>
            </a:r>
          </a:p>
          <a:p>
            <a:endParaRPr lang="en-US" sz="1800" dirty="0">
              <a:latin typeface="+mn-lt"/>
            </a:endParaRPr>
          </a:p>
          <a:p>
            <a:r>
              <a:rPr lang="en-US" sz="1800" dirty="0">
                <a:latin typeface="+mn-lt"/>
              </a:rPr>
              <a:t>Setting boundaries is important in all relationships - romantic or dating relationships, friends, peers, family members, employers, and other non-romantic relationships.</a:t>
            </a:r>
          </a:p>
          <a:p>
            <a:endParaRPr lang="en-US" sz="1800" b="0" i="0" u="none" strike="noStrike" baseline="0" dirty="0">
              <a:solidFill>
                <a:srgbClr val="4D4D4F"/>
              </a:solidFill>
              <a:latin typeface="NimbusSan-Reg"/>
            </a:endParaRPr>
          </a:p>
        </p:txBody>
      </p:sp>
      <p:sp>
        <p:nvSpPr>
          <p:cNvPr id="4" name="Slide Number Placeholder 3"/>
          <p:cNvSpPr>
            <a:spLocks noGrp="1"/>
          </p:cNvSpPr>
          <p:nvPr>
            <p:ph type="sldNum" sz="quarter" idx="5"/>
          </p:nvPr>
        </p:nvSpPr>
        <p:spPr/>
        <p:txBody>
          <a:bodyPr/>
          <a:lstStyle/>
          <a:p>
            <a:fld id="{A6DD72F6-E0AF-4BBB-A793-1772A3EFFF04}" type="slidenum">
              <a:rPr lang="en-US" smtClean="0"/>
              <a:t>5</a:t>
            </a:fld>
            <a:endParaRPr lang="en-US"/>
          </a:p>
        </p:txBody>
      </p:sp>
    </p:spTree>
    <p:extLst>
      <p:ext uri="{BB962C8B-B14F-4D97-AF65-F5344CB8AC3E}">
        <p14:creationId xmlns:p14="http://schemas.microsoft.com/office/powerpoint/2010/main" val="2398899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dirty="0">
                <a:latin typeface="+mn-lt"/>
              </a:rPr>
              <a:t>Healthy boundaries should be based upon trust, mutual respect, consent, clear communication, and balanced relationships, among other concepts that may be important to the individuals involved in the relationship.</a:t>
            </a:r>
          </a:p>
          <a:p>
            <a:pPr marL="285750" indent="-285750">
              <a:buFontTx/>
              <a:buChar char="-"/>
            </a:pPr>
            <a:r>
              <a:rPr lang="en-US" sz="1800" dirty="0">
                <a:latin typeface="+mn-lt"/>
              </a:rPr>
              <a:t>An employer who “crosses a boundary” might be doing something illegal, such as not providing state-mandated breaks, not paying for overtime, confiscating identification documents, or failing to provide protective equipment. These types of violations should be reported to proper authorities, including supervisors, local labor tip lines, the Better Business Bureau, and local law enforcement.</a:t>
            </a:r>
          </a:p>
          <a:p>
            <a:endParaRPr lang="en-US" sz="1800" dirty="0">
              <a:latin typeface="+mn-lt"/>
            </a:endParaRPr>
          </a:p>
          <a:p>
            <a:endParaRPr lang="en-US" sz="1800" b="0" i="0" u="none" strike="noStrike" baseline="0" dirty="0">
              <a:solidFill>
                <a:srgbClr val="4D4D4F"/>
              </a:solidFill>
              <a:latin typeface="NimbusSan-Reg"/>
            </a:endParaRPr>
          </a:p>
        </p:txBody>
      </p:sp>
      <p:sp>
        <p:nvSpPr>
          <p:cNvPr id="4" name="Slide Number Placeholder 3"/>
          <p:cNvSpPr>
            <a:spLocks noGrp="1"/>
          </p:cNvSpPr>
          <p:nvPr>
            <p:ph type="sldNum" sz="quarter" idx="5"/>
          </p:nvPr>
        </p:nvSpPr>
        <p:spPr/>
        <p:txBody>
          <a:bodyPr/>
          <a:lstStyle/>
          <a:p>
            <a:fld id="{A6DD72F6-E0AF-4BBB-A793-1772A3EFFF04}" type="slidenum">
              <a:rPr lang="en-US" smtClean="0"/>
              <a:t>6</a:t>
            </a:fld>
            <a:endParaRPr lang="en-US"/>
          </a:p>
        </p:txBody>
      </p:sp>
    </p:spTree>
    <p:extLst>
      <p:ext uri="{BB962C8B-B14F-4D97-AF65-F5344CB8AC3E}">
        <p14:creationId xmlns:p14="http://schemas.microsoft.com/office/powerpoint/2010/main" val="172957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few of these questions to cover with your team. </a:t>
            </a:r>
          </a:p>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7</a:t>
            </a:fld>
            <a:endParaRPr lang="en-US"/>
          </a:p>
        </p:txBody>
      </p:sp>
    </p:spTree>
    <p:extLst>
      <p:ext uri="{BB962C8B-B14F-4D97-AF65-F5344CB8AC3E}">
        <p14:creationId xmlns:p14="http://schemas.microsoft.com/office/powerpoint/2010/main" val="19141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Safe or Sus: Review the short scenarios on the handout. Students can categorize activities based upon whether they think the behavior is “safe” - nothing to worry about - or “sus” - suspicious, something that violates boundaries and trust in a relationship.</a:t>
            </a:r>
          </a:p>
          <a:p>
            <a:pPr algn="l"/>
            <a:endParaRPr lang="en-US" sz="1800" b="0" i="0" u="none" strike="noStrike" baseline="0" dirty="0">
              <a:solidFill>
                <a:srgbClr val="4D4D4F"/>
              </a:solidFill>
              <a:latin typeface="NimbusSan-Reg"/>
            </a:endParaRPr>
          </a:p>
          <a:p>
            <a:r>
              <a:rPr lang="en-US" sz="1800" b="0" i="0" u="none" strike="noStrike" baseline="0" dirty="0">
                <a:solidFill>
                  <a:srgbClr val="000000"/>
                </a:solidFill>
                <a:latin typeface="NimbusSan"/>
              </a:rPr>
              <a:t>For each scenario, ask: </a:t>
            </a:r>
            <a:r>
              <a:rPr lang="en-US" sz="1800" b="0" i="0" u="none" strike="noStrike" baseline="0" dirty="0">
                <a:solidFill>
                  <a:srgbClr val="4B4C4E"/>
                </a:solidFill>
                <a:latin typeface="NimbusSan"/>
              </a:rPr>
              <a:t>Is this a physical, emotional, or digital boundary? </a:t>
            </a:r>
          </a:p>
          <a:p>
            <a:pPr algn="l"/>
            <a:endParaRPr lang="en-US" i="0" dirty="0"/>
          </a:p>
        </p:txBody>
      </p:sp>
      <p:sp>
        <p:nvSpPr>
          <p:cNvPr id="4" name="Slide Number Placeholder 3"/>
          <p:cNvSpPr>
            <a:spLocks noGrp="1"/>
          </p:cNvSpPr>
          <p:nvPr>
            <p:ph type="sldNum" sz="quarter" idx="5"/>
          </p:nvPr>
        </p:nvSpPr>
        <p:spPr/>
        <p:txBody>
          <a:bodyPr/>
          <a:lstStyle/>
          <a:p>
            <a:fld id="{A6DD72F6-E0AF-4BBB-A793-1772A3EFFF04}" type="slidenum">
              <a:rPr lang="en-US" smtClean="0"/>
              <a:t>8</a:t>
            </a:fld>
            <a:endParaRPr lang="en-US"/>
          </a:p>
        </p:txBody>
      </p:sp>
    </p:spTree>
    <p:extLst>
      <p:ext uri="{BB962C8B-B14F-4D97-AF65-F5344CB8AC3E}">
        <p14:creationId xmlns:p14="http://schemas.microsoft.com/office/powerpoint/2010/main" val="34348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Safe or Sus: Review the short scenarios on the handout. Students can categorize activities based upon whether they think the behavior is “safe” - nothing to worry about - or “sus” - suspicious, something that violates boundaries and trust in a relationship.</a:t>
            </a:r>
          </a:p>
          <a:p>
            <a:pPr algn="l"/>
            <a:endParaRPr lang="en-US" sz="1800" b="0" i="0" u="none" strike="noStrike" baseline="0" dirty="0">
              <a:solidFill>
                <a:srgbClr val="4D4D4F"/>
              </a:solidFill>
              <a:latin typeface="NimbusSan-Reg"/>
            </a:endParaRPr>
          </a:p>
          <a:p>
            <a:r>
              <a:rPr lang="en-US" sz="1800" b="0" i="0" u="none" strike="noStrike" baseline="0" dirty="0">
                <a:solidFill>
                  <a:srgbClr val="000000"/>
                </a:solidFill>
                <a:latin typeface="NimbusSan"/>
              </a:rPr>
              <a:t>For each scenario, ask: </a:t>
            </a:r>
            <a:r>
              <a:rPr lang="en-US" sz="1800" b="0" i="0" u="none" strike="noStrike" baseline="0" dirty="0">
                <a:solidFill>
                  <a:srgbClr val="4B4C4E"/>
                </a:solidFill>
                <a:latin typeface="NimbusSan"/>
              </a:rPr>
              <a:t>Is this a physical, emotional, or digital boundary? </a:t>
            </a:r>
          </a:p>
        </p:txBody>
      </p:sp>
      <p:sp>
        <p:nvSpPr>
          <p:cNvPr id="4" name="Slide Number Placeholder 3"/>
          <p:cNvSpPr>
            <a:spLocks noGrp="1"/>
          </p:cNvSpPr>
          <p:nvPr>
            <p:ph type="sldNum" sz="quarter" idx="5"/>
          </p:nvPr>
        </p:nvSpPr>
        <p:spPr/>
        <p:txBody>
          <a:bodyPr/>
          <a:lstStyle/>
          <a:p>
            <a:fld id="{A6DD72F6-E0AF-4BBB-A793-1772A3EFFF04}" type="slidenum">
              <a:rPr lang="en-US" smtClean="0"/>
              <a:t>9</a:t>
            </a:fld>
            <a:endParaRPr lang="en-US"/>
          </a:p>
        </p:txBody>
      </p:sp>
    </p:spTree>
    <p:extLst>
      <p:ext uri="{BB962C8B-B14F-4D97-AF65-F5344CB8AC3E}">
        <p14:creationId xmlns:p14="http://schemas.microsoft.com/office/powerpoint/2010/main" val="4284576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D4D4F"/>
                </a:solidFill>
                <a:latin typeface="NimbusSan-Reg"/>
              </a:rPr>
              <a:t>Safe or Sus: Review the short scenarios on the handout. Students can categorize activities based upon whether they think the behavior is “safe” - nothing to worry about - or “sus” - suspicious, something that violates boundaries and trust in a relationship.</a:t>
            </a:r>
          </a:p>
          <a:p>
            <a:pPr algn="l"/>
            <a:endParaRPr lang="en-US" sz="1800" b="0" i="0" u="none" strike="noStrike" baseline="0" dirty="0">
              <a:solidFill>
                <a:srgbClr val="4D4D4F"/>
              </a:solidFill>
              <a:latin typeface="NimbusSan-Reg"/>
            </a:endParaRPr>
          </a:p>
          <a:p>
            <a:r>
              <a:rPr lang="en-US" sz="1800" b="0" i="0" u="none" strike="noStrike" baseline="0" dirty="0">
                <a:solidFill>
                  <a:srgbClr val="000000"/>
                </a:solidFill>
                <a:latin typeface="NimbusSan"/>
              </a:rPr>
              <a:t>For each scenario, ask: </a:t>
            </a:r>
            <a:r>
              <a:rPr lang="en-US" sz="1800" b="0" i="0" u="none" strike="noStrike" baseline="0" dirty="0">
                <a:solidFill>
                  <a:srgbClr val="4B4C4E"/>
                </a:solidFill>
                <a:latin typeface="NimbusSan"/>
              </a:rPr>
              <a:t>Is this a physical, emotional, or digital boundary? </a:t>
            </a:r>
          </a:p>
        </p:txBody>
      </p:sp>
      <p:sp>
        <p:nvSpPr>
          <p:cNvPr id="4" name="Slide Number Placeholder 3"/>
          <p:cNvSpPr>
            <a:spLocks noGrp="1"/>
          </p:cNvSpPr>
          <p:nvPr>
            <p:ph type="sldNum" sz="quarter" idx="5"/>
          </p:nvPr>
        </p:nvSpPr>
        <p:spPr/>
        <p:txBody>
          <a:bodyPr/>
          <a:lstStyle/>
          <a:p>
            <a:fld id="{A6DD72F6-E0AF-4BBB-A793-1772A3EFFF04}" type="slidenum">
              <a:rPr lang="en-US" smtClean="0"/>
              <a:t>10</a:t>
            </a:fld>
            <a:endParaRPr lang="en-US"/>
          </a:p>
        </p:txBody>
      </p:sp>
    </p:spTree>
    <p:extLst>
      <p:ext uri="{BB962C8B-B14F-4D97-AF65-F5344CB8AC3E}">
        <p14:creationId xmlns:p14="http://schemas.microsoft.com/office/powerpoint/2010/main" val="492037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people&#10;&#10;Description automatically generated with medium confidence">
            <a:extLst>
              <a:ext uri="{FF2B5EF4-FFF2-40B4-BE49-F238E27FC236}">
                <a16:creationId xmlns:a16="http://schemas.microsoft.com/office/drawing/2014/main" id="{25E2A431-9E31-49F1-A4B3-6D6728A49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074920"/>
          </a:xfrm>
          <a:prstGeom prst="rect">
            <a:avLst/>
          </a:prstGeom>
        </p:spPr>
      </p:pic>
      <p:pic>
        <p:nvPicPr>
          <p:cNvPr id="8" name="Picture 7">
            <a:extLst>
              <a:ext uri="{FF2B5EF4-FFF2-40B4-BE49-F238E27FC236}">
                <a16:creationId xmlns:a16="http://schemas.microsoft.com/office/drawing/2014/main" id="{FB70AB5C-F334-4C16-883D-91F11AAE56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19186" y="4075146"/>
            <a:ext cx="2159743" cy="779294"/>
          </a:xfrm>
          <a:prstGeom prst="rect">
            <a:avLst/>
          </a:prstGeom>
        </p:spPr>
      </p:pic>
      <p:grpSp>
        <p:nvGrpSpPr>
          <p:cNvPr id="9" name="Group 8">
            <a:extLst>
              <a:ext uri="{FF2B5EF4-FFF2-40B4-BE49-F238E27FC236}">
                <a16:creationId xmlns:a16="http://schemas.microsoft.com/office/drawing/2014/main" id="{41E7A7C7-7474-48EE-B521-122FF1AC11BB}"/>
              </a:ext>
            </a:extLst>
          </p:cNvPr>
          <p:cNvGrpSpPr/>
          <p:nvPr userDrawn="1"/>
        </p:nvGrpSpPr>
        <p:grpSpPr>
          <a:xfrm>
            <a:off x="0" y="6181190"/>
            <a:ext cx="2194229" cy="676810"/>
            <a:chOff x="4812210" y="6107510"/>
            <a:chExt cx="2194229" cy="676810"/>
          </a:xfrm>
        </p:grpSpPr>
        <p:pic>
          <p:nvPicPr>
            <p:cNvPr id="10" name="Picture 9" descr="Logo&#10;&#10;Description automatically generated">
              <a:extLst>
                <a:ext uri="{FF2B5EF4-FFF2-40B4-BE49-F238E27FC236}">
                  <a16:creationId xmlns:a16="http://schemas.microsoft.com/office/drawing/2014/main" id="{317702A5-EC03-43B4-9F38-237BE2B4BD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224" y="6107510"/>
              <a:ext cx="1015215" cy="676810"/>
            </a:xfrm>
            <a:prstGeom prst="rect">
              <a:avLst/>
            </a:prstGeom>
          </p:spPr>
        </p:pic>
        <p:sp>
          <p:nvSpPr>
            <p:cNvPr id="11" name="TextBox 10">
              <a:extLst>
                <a:ext uri="{FF2B5EF4-FFF2-40B4-BE49-F238E27FC236}">
                  <a16:creationId xmlns:a16="http://schemas.microsoft.com/office/drawing/2014/main" id="{B5F2DA14-DA8D-4501-AA82-FAFAA4269FEC}"/>
                </a:ext>
              </a:extLst>
            </p:cNvPr>
            <p:cNvSpPr txBox="1"/>
            <p:nvPr/>
          </p:nvSpPr>
          <p:spPr>
            <a:xfrm>
              <a:off x="4812210" y="6294229"/>
              <a:ext cx="1610420" cy="246221"/>
            </a:xfrm>
            <a:prstGeom prst="rect">
              <a:avLst/>
            </a:prstGeom>
            <a:noFill/>
          </p:spPr>
          <p:txBody>
            <a:bodyPr wrap="square" rtlCol="0">
              <a:spAutoFit/>
            </a:bodyPr>
            <a:lstStyle/>
            <a:p>
              <a:pPr algn="ctr"/>
              <a:r>
                <a:rPr lang="en-US" sz="1000" i="1" dirty="0">
                  <a:solidFill>
                    <a:srgbClr val="595959"/>
                  </a:solidFill>
                  <a:latin typeface="Lato" panose="020F0502020204030203" pitchFamily="34" charset="0"/>
                </a:rPr>
                <a:t>Brought to you by</a:t>
              </a:r>
            </a:p>
          </p:txBody>
        </p:sp>
      </p:grpSp>
    </p:spTree>
    <p:extLst>
      <p:ext uri="{BB962C8B-B14F-4D97-AF65-F5344CB8AC3E}">
        <p14:creationId xmlns:p14="http://schemas.microsoft.com/office/powerpoint/2010/main" val="18071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7BD2B0-B6A7-48FB-A906-2D8066F40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30" name="Picture 6">
            <a:extLst>
              <a:ext uri="{FF2B5EF4-FFF2-40B4-BE49-F238E27FC236}">
                <a16:creationId xmlns:a16="http://schemas.microsoft.com/office/drawing/2014/main" id="{71FC2710-3016-4961-925D-3B6C43F1B38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183318"/>
            <a:ext cx="12191998" cy="683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5C41DF-E641-4522-B79A-AD02A93B46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0" y="6358075"/>
            <a:ext cx="1615538" cy="582930"/>
          </a:xfrm>
          <a:prstGeom prst="rect">
            <a:avLst/>
          </a:prstGeom>
        </p:spPr>
      </p:pic>
      <p:pic>
        <p:nvPicPr>
          <p:cNvPr id="1031" name="Picture 7">
            <a:extLst>
              <a:ext uri="{FF2B5EF4-FFF2-40B4-BE49-F238E27FC236}">
                <a16:creationId xmlns:a16="http://schemas.microsoft.com/office/drawing/2014/main" id="{5FE42F0C-D667-4CFA-AA0B-3ABA1B1C6EBD}"/>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0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E2E7D-0087-43A2-B4EF-4D68A611E4F3}"/>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1" y="0"/>
            <a:ext cx="12192000" cy="6858000"/>
          </a:xfrm>
          <a:prstGeom prst="rect">
            <a:avLst/>
          </a:prstGeom>
          <a:noFill/>
        </p:spPr>
      </p:pic>
      <p:pic>
        <p:nvPicPr>
          <p:cNvPr id="8" name="Picture 7">
            <a:extLst>
              <a:ext uri="{FF2B5EF4-FFF2-40B4-BE49-F238E27FC236}">
                <a16:creationId xmlns:a16="http://schemas.microsoft.com/office/drawing/2014/main" id="{42D0C5F7-63EE-44C3-BBAD-4669B0B28286}"/>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rot="5400000">
            <a:off x="5753171" y="-5753172"/>
            <a:ext cx="685657" cy="12192000"/>
          </a:xfrm>
          <a:prstGeom prst="rect">
            <a:avLst/>
          </a:prstGeom>
        </p:spPr>
      </p:pic>
      <p:pic>
        <p:nvPicPr>
          <p:cNvPr id="10" name="Picture 9">
            <a:extLst>
              <a:ext uri="{FF2B5EF4-FFF2-40B4-BE49-F238E27FC236}">
                <a16:creationId xmlns:a16="http://schemas.microsoft.com/office/drawing/2014/main" id="{FEF684F2-0D72-41D3-B78E-B2FD4B8914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286430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40F5C7-1248-4D96-AF35-FCEF80A745B1}"/>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316493" y="0"/>
            <a:ext cx="1875508" cy="6858000"/>
          </a:xfrm>
          <a:prstGeom prst="rect">
            <a:avLst/>
          </a:prstGeom>
          <a:noFill/>
        </p:spPr>
      </p:pic>
      <p:pic>
        <p:nvPicPr>
          <p:cNvPr id="9" name="Picture 8">
            <a:extLst>
              <a:ext uri="{FF2B5EF4-FFF2-40B4-BE49-F238E27FC236}">
                <a16:creationId xmlns:a16="http://schemas.microsoft.com/office/drawing/2014/main" id="{69DC597D-9340-4C5E-9552-E330AA42B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9267" y="0"/>
            <a:ext cx="480060" cy="6858000"/>
          </a:xfrm>
          <a:prstGeom prst="rect">
            <a:avLst/>
          </a:prstGeom>
        </p:spPr>
      </p:pic>
      <p:pic>
        <p:nvPicPr>
          <p:cNvPr id="10" name="Picture 9">
            <a:extLst>
              <a:ext uri="{FF2B5EF4-FFF2-40B4-BE49-F238E27FC236}">
                <a16:creationId xmlns:a16="http://schemas.microsoft.com/office/drawing/2014/main" id="{C0CE2498-D417-4A27-8569-533D6CF450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6662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E7C079E1-8A94-4316-B353-37C1D2C76E07}"/>
              </a:ext>
            </a:extLst>
          </p:cNvPr>
          <p:cNvSpPr/>
          <p:nvPr userDrawn="1"/>
        </p:nvSpPr>
        <p:spPr>
          <a:xfrm>
            <a:off x="4468762" y="0"/>
            <a:ext cx="7723238" cy="6858000"/>
          </a:xfrm>
          <a:prstGeom prst="parallelogram">
            <a:avLst>
              <a:gd name="adj" fmla="val 336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phemia"/>
              <a:ea typeface="+mn-ea"/>
              <a:cs typeface="+mn-cs"/>
            </a:endParaRPr>
          </a:p>
        </p:txBody>
      </p:sp>
      <p:pic>
        <p:nvPicPr>
          <p:cNvPr id="8" name="Picture 7">
            <a:extLst>
              <a:ext uri="{FF2B5EF4-FFF2-40B4-BE49-F238E27FC236}">
                <a16:creationId xmlns:a16="http://schemas.microsoft.com/office/drawing/2014/main" id="{E0759C16-B672-4A89-BB26-25492EDEF1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0260" y="6057715"/>
            <a:ext cx="1615538" cy="582930"/>
          </a:xfrm>
          <a:prstGeom prst="rect">
            <a:avLst/>
          </a:prstGeom>
        </p:spPr>
      </p:pic>
    </p:spTree>
    <p:extLst>
      <p:ext uri="{BB962C8B-B14F-4D97-AF65-F5344CB8AC3E}">
        <p14:creationId xmlns:p14="http://schemas.microsoft.com/office/powerpoint/2010/main" val="407866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BF093E-D456-4426-90D4-3C291802FA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88231" y="5862262"/>
            <a:ext cx="1615538" cy="582930"/>
          </a:xfrm>
          <a:prstGeom prst="rect">
            <a:avLst/>
          </a:prstGeom>
        </p:spPr>
      </p:pic>
    </p:spTree>
    <p:extLst>
      <p:ext uri="{BB962C8B-B14F-4D97-AF65-F5344CB8AC3E}">
        <p14:creationId xmlns:p14="http://schemas.microsoft.com/office/powerpoint/2010/main" val="395442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C984CF-AD76-4AE9-87B7-2EAE819E58C3}"/>
              </a:ext>
            </a:extLst>
          </p:cNvPr>
          <p:cNvPicPr>
            <a:picLocks noChangeAspect="1"/>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096000" y="0"/>
            <a:ext cx="6096000" cy="6858000"/>
          </a:xfrm>
          <a:prstGeom prst="rect">
            <a:avLst/>
          </a:prstGeom>
          <a:noFill/>
        </p:spPr>
      </p:pic>
    </p:spTree>
    <p:extLst>
      <p:ext uri="{BB962C8B-B14F-4D97-AF65-F5344CB8AC3E}">
        <p14:creationId xmlns:p14="http://schemas.microsoft.com/office/powerpoint/2010/main" val="416202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4D16A-22C5-4803-B3B4-1E3723127B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859" b="-647"/>
          <a:stretch/>
        </p:blipFill>
        <p:spPr>
          <a:xfrm>
            <a:off x="0" y="0"/>
            <a:ext cx="12192000" cy="6235700"/>
          </a:xfrm>
          <a:prstGeom prst="rect">
            <a:avLst/>
          </a:prstGeom>
        </p:spPr>
      </p:pic>
      <p:pic>
        <p:nvPicPr>
          <p:cNvPr id="9" name="Picture 8">
            <a:extLst>
              <a:ext uri="{FF2B5EF4-FFF2-40B4-BE49-F238E27FC236}">
                <a16:creationId xmlns:a16="http://schemas.microsoft.com/office/drawing/2014/main" id="{108C03EB-F3FD-42E0-BD1E-F80F187441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25546" y="3593370"/>
            <a:ext cx="1615538" cy="582929"/>
          </a:xfrm>
          <a:prstGeom prst="rect">
            <a:avLst/>
          </a:prstGeom>
        </p:spPr>
      </p:pic>
    </p:spTree>
    <p:extLst>
      <p:ext uri="{BB962C8B-B14F-4D97-AF65-F5344CB8AC3E}">
        <p14:creationId xmlns:p14="http://schemas.microsoft.com/office/powerpoint/2010/main" val="344730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5C4CB-43E9-42F7-ABD2-628AE02050C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3270" y="25472"/>
            <a:ext cx="12192000" cy="6858000"/>
          </a:xfrm>
          <a:prstGeom prst="rect">
            <a:avLst/>
          </a:prstGeom>
          <a:noFill/>
        </p:spPr>
      </p:pic>
      <p:pic>
        <p:nvPicPr>
          <p:cNvPr id="9" name="Picture 8">
            <a:extLst>
              <a:ext uri="{FF2B5EF4-FFF2-40B4-BE49-F238E27FC236}">
                <a16:creationId xmlns:a16="http://schemas.microsoft.com/office/drawing/2014/main" id="{D36FB14B-E825-4680-9E5D-C7C5A3ADF91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3" name="Picture 12">
            <a:extLst>
              <a:ext uri="{FF2B5EF4-FFF2-40B4-BE49-F238E27FC236}">
                <a16:creationId xmlns:a16="http://schemas.microsoft.com/office/drawing/2014/main" id="{497DB7DC-CD18-413B-8433-4DA3136834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49414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382B3-7257-4718-93AE-39865AB7584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0" y="0"/>
            <a:ext cx="12192000" cy="6858000"/>
          </a:xfrm>
          <a:prstGeom prst="rect">
            <a:avLst/>
          </a:prstGeom>
          <a:noFill/>
        </p:spPr>
      </p:pic>
      <p:pic>
        <p:nvPicPr>
          <p:cNvPr id="16" name="Picture 15">
            <a:extLst>
              <a:ext uri="{FF2B5EF4-FFF2-40B4-BE49-F238E27FC236}">
                <a16:creationId xmlns:a16="http://schemas.microsoft.com/office/drawing/2014/main" id="{AEA9D55A-220F-4DCB-BDE0-9C626ACBC737}"/>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9" name="Picture 18">
            <a:extLst>
              <a:ext uri="{FF2B5EF4-FFF2-40B4-BE49-F238E27FC236}">
                <a16:creationId xmlns:a16="http://schemas.microsoft.com/office/drawing/2014/main" id="{32E9569A-1163-40BE-856F-0FA34240C3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379405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5654F-10E1-4509-AC84-1865543D3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633"/>
            <a:ext cx="12192000" cy="3713480"/>
          </a:xfrm>
          <a:prstGeom prst="rect">
            <a:avLst/>
          </a:prstGeom>
        </p:spPr>
      </p:pic>
      <p:pic>
        <p:nvPicPr>
          <p:cNvPr id="7" name="Picture 6">
            <a:extLst>
              <a:ext uri="{FF2B5EF4-FFF2-40B4-BE49-F238E27FC236}">
                <a16:creationId xmlns:a16="http://schemas.microsoft.com/office/drawing/2014/main" id="{E0FE7F63-AB2D-48B9-ABFA-413D4BB59D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10260" y="3137535"/>
            <a:ext cx="1615538" cy="582930"/>
          </a:xfrm>
          <a:prstGeom prst="rect">
            <a:avLst/>
          </a:prstGeom>
        </p:spPr>
      </p:pic>
    </p:spTree>
    <p:extLst>
      <p:ext uri="{BB962C8B-B14F-4D97-AF65-F5344CB8AC3E}">
        <p14:creationId xmlns:p14="http://schemas.microsoft.com/office/powerpoint/2010/main" val="299244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0BB8-D38C-4E8D-A932-28930CACCFD4}"/>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9" name="Picture 8">
            <a:extLst>
              <a:ext uri="{FF2B5EF4-FFF2-40B4-BE49-F238E27FC236}">
                <a16:creationId xmlns:a16="http://schemas.microsoft.com/office/drawing/2014/main" id="{855C7BCD-8FA4-4319-AC0D-26DC95C738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 name="Picture 9">
            <a:extLst>
              <a:ext uri="{FF2B5EF4-FFF2-40B4-BE49-F238E27FC236}">
                <a16:creationId xmlns:a16="http://schemas.microsoft.com/office/drawing/2014/main" id="{43B20BC9-0EC8-4FBE-B739-114899A2C15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2372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153E541C-C624-4A3D-AFDA-AAA2BBD1C02E}"/>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215605" cy="6858000"/>
          </a:xfrm>
          <a:prstGeom prst="rect">
            <a:avLst/>
          </a:prstGeom>
          <a:noFill/>
        </p:spPr>
      </p:pic>
      <p:sp>
        <p:nvSpPr>
          <p:cNvPr id="9" name="Rectangle 8">
            <a:extLst>
              <a:ext uri="{FF2B5EF4-FFF2-40B4-BE49-F238E27FC236}">
                <a16:creationId xmlns:a16="http://schemas.microsoft.com/office/drawing/2014/main" id="{957236E9-D6C9-478F-AA51-5907E553A8CF}"/>
              </a:ext>
            </a:extLst>
          </p:cNvPr>
          <p:cNvSpPr/>
          <p:nvPr userDrawn="1"/>
        </p:nvSpPr>
        <p:spPr>
          <a:xfrm>
            <a:off x="0" y="0"/>
            <a:ext cx="1221560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10;&#10;Description automatically generated">
            <a:extLst>
              <a:ext uri="{FF2B5EF4-FFF2-40B4-BE49-F238E27FC236}">
                <a16:creationId xmlns:a16="http://schemas.microsoft.com/office/drawing/2014/main" id="{C50530CF-7DFD-4F7E-8A9A-9952905D044B}"/>
              </a:ext>
            </a:extLst>
          </p:cNvPr>
          <p:cNvPicPr>
            <a:picLocks noChangeAspect="1"/>
          </p:cNvPicPr>
          <p:nvPr userDrawn="1"/>
        </p:nvPicPr>
        <p:blipFill rotWithShape="1">
          <a:blip r:embed="rId4" cstate="screen">
            <a:duotone>
              <a:prstClr val="black"/>
              <a:schemeClr val="accent1">
                <a:tint val="45000"/>
                <a:satMod val="400000"/>
              </a:schemeClr>
            </a:duotone>
            <a:alphaModFix amt="35000"/>
            <a:extLst>
              <a:ext uri="{BEBA8EAE-BF5A-486C-A8C5-ECC9F3942E4B}">
                <a14:imgProps xmlns:a14="http://schemas.microsoft.com/office/drawing/2010/main">
                  <a14:imgLayer r:embed="rId5">
                    <a14:imgEffect>
                      <a14:brightnessContrast bright="-78000"/>
                    </a14:imgEffect>
                  </a14:imgLayer>
                </a14:imgProps>
              </a:ext>
              <a:ext uri="{28A0092B-C50C-407E-A947-70E740481C1C}">
                <a14:useLocalDpi xmlns:a14="http://schemas.microsoft.com/office/drawing/2010/main"/>
              </a:ext>
            </a:extLst>
          </a:blip>
          <a:srcRect/>
          <a:stretch/>
        </p:blipFill>
        <p:spPr>
          <a:xfrm>
            <a:off x="0" y="0"/>
            <a:ext cx="6971348" cy="6858000"/>
          </a:xfrm>
          <a:prstGeom prst="rect">
            <a:avLst/>
          </a:prstGeom>
        </p:spPr>
      </p:pic>
      <p:pic>
        <p:nvPicPr>
          <p:cNvPr id="32" name="Picture 31">
            <a:extLst>
              <a:ext uri="{FF2B5EF4-FFF2-40B4-BE49-F238E27FC236}">
                <a16:creationId xmlns:a16="http://schemas.microsoft.com/office/drawing/2014/main" id="{CC09987D-71A3-4813-B7A4-7F3359DE73C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115550" y="6107233"/>
            <a:ext cx="1900238" cy="685657"/>
          </a:xfrm>
          <a:prstGeom prst="rect">
            <a:avLst/>
          </a:prstGeom>
        </p:spPr>
      </p:pic>
    </p:spTree>
    <p:extLst>
      <p:ext uri="{BB962C8B-B14F-4D97-AF65-F5344CB8AC3E}">
        <p14:creationId xmlns:p14="http://schemas.microsoft.com/office/powerpoint/2010/main" val="367621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C28791-A844-48FA-814C-ED7976A7EA65}"/>
              </a:ext>
            </a:extLst>
          </p:cNvPr>
          <p:cNvPicPr>
            <a:picLocks noChangeAspect="1"/>
          </p:cNvPicPr>
          <p:nvPr userDrawn="1"/>
        </p:nvPicPr>
        <p:blipFill rotWithShape="1">
          <a:blip r:embed="rId2" cstate="screen">
            <a:grayscl/>
            <a:alphaModFix amt="20000"/>
            <a:extLs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10" name="Picture 9">
            <a:extLst>
              <a:ext uri="{FF2B5EF4-FFF2-40B4-BE49-F238E27FC236}">
                <a16:creationId xmlns:a16="http://schemas.microsoft.com/office/drawing/2014/main" id="{86926DFB-CD10-4FBB-AC2F-EAEF948BB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1" name="Picture 10">
            <a:extLst>
              <a:ext uri="{FF2B5EF4-FFF2-40B4-BE49-F238E27FC236}">
                <a16:creationId xmlns:a16="http://schemas.microsoft.com/office/drawing/2014/main" id="{5B83E3E1-9760-45B5-8D4E-0EDF26CE42E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0623"/>
            <a:ext cx="1615538" cy="582930"/>
          </a:xfrm>
          <a:prstGeom prst="rect">
            <a:avLst/>
          </a:prstGeom>
        </p:spPr>
      </p:pic>
    </p:spTree>
    <p:extLst>
      <p:ext uri="{BB962C8B-B14F-4D97-AF65-F5344CB8AC3E}">
        <p14:creationId xmlns:p14="http://schemas.microsoft.com/office/powerpoint/2010/main" val="271689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5F89B-8A9F-4A43-9341-9E2018C0C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0A4A8-CC36-4FE8-9B03-27E6D039C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EE672-F75F-4EA7-857B-344ECE0B1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CA60-134A-405D-ABD3-BD7CB312C0A9}" type="datetimeFigureOut">
              <a:rPr lang="en-US" smtClean="0"/>
              <a:t>12/20/2023</a:t>
            </a:fld>
            <a:endParaRPr lang="en-US"/>
          </a:p>
        </p:txBody>
      </p:sp>
      <p:sp>
        <p:nvSpPr>
          <p:cNvPr id="5" name="Footer Placeholder 4">
            <a:extLst>
              <a:ext uri="{FF2B5EF4-FFF2-40B4-BE49-F238E27FC236}">
                <a16:creationId xmlns:a16="http://schemas.microsoft.com/office/drawing/2014/main" id="{0AD25757-002F-4D07-ABD1-3F84DBB85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96367B-8B73-4DDB-950D-8F6FAE9DB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A070D-6B7F-44C4-8919-A9478B278F73}" type="slidenum">
              <a:rPr lang="en-US" smtClean="0"/>
              <a:t>‹#›</a:t>
            </a:fld>
            <a:endParaRPr lang="en-US"/>
          </a:p>
        </p:txBody>
      </p:sp>
    </p:spTree>
    <p:extLst>
      <p:ext uri="{BB962C8B-B14F-4D97-AF65-F5344CB8AC3E}">
        <p14:creationId xmlns:p14="http://schemas.microsoft.com/office/powerpoint/2010/main" val="244026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2E592-C61F-40E6-B87F-6C1EFE382C84}"/>
              </a:ext>
            </a:extLst>
          </p:cNvPr>
          <p:cNvSpPr txBox="1"/>
          <p:nvPr/>
        </p:nvSpPr>
        <p:spPr>
          <a:xfrm>
            <a:off x="590502" y="4731689"/>
            <a:ext cx="11376212" cy="646331"/>
          </a:xfrm>
          <a:prstGeom prst="rect">
            <a:avLst/>
          </a:prstGeom>
          <a:noFill/>
        </p:spPr>
        <p:txBody>
          <a:bodyPr wrap="square" rtlCol="0">
            <a:spAutoFit/>
          </a:bodyPr>
          <a:lstStyle/>
          <a:p>
            <a:pPr algn="ctr"/>
            <a:r>
              <a:rPr lang="en-US" sz="3600" dirty="0">
                <a:latin typeface="+mj-lt"/>
              </a:rPr>
              <a:t>SETTING HEALTHY BOUNDARIES</a:t>
            </a:r>
          </a:p>
        </p:txBody>
      </p:sp>
      <p:sp>
        <p:nvSpPr>
          <p:cNvPr id="3" name="TextBox 2">
            <a:extLst>
              <a:ext uri="{FF2B5EF4-FFF2-40B4-BE49-F238E27FC236}">
                <a16:creationId xmlns:a16="http://schemas.microsoft.com/office/drawing/2014/main" id="{79EC6880-8B4C-4602-88F2-06BAFD73D8AC}"/>
              </a:ext>
            </a:extLst>
          </p:cNvPr>
          <p:cNvSpPr txBox="1"/>
          <p:nvPr/>
        </p:nvSpPr>
        <p:spPr>
          <a:xfrm>
            <a:off x="4236128" y="5378020"/>
            <a:ext cx="3719743" cy="400110"/>
          </a:xfrm>
          <a:prstGeom prst="rect">
            <a:avLst/>
          </a:prstGeom>
          <a:noFill/>
        </p:spPr>
        <p:txBody>
          <a:bodyPr wrap="square" rtlCol="0">
            <a:spAutoFit/>
          </a:bodyPr>
          <a:lstStyle/>
          <a:p>
            <a:pPr algn="ctr"/>
            <a:r>
              <a:rPr lang="en-US" sz="2000" i="1" dirty="0"/>
              <a:t>[School or Class Name]</a:t>
            </a:r>
          </a:p>
        </p:txBody>
      </p:sp>
      <p:sp>
        <p:nvSpPr>
          <p:cNvPr id="4" name="TextBox 3">
            <a:extLst>
              <a:ext uri="{FF2B5EF4-FFF2-40B4-BE49-F238E27FC236}">
                <a16:creationId xmlns:a16="http://schemas.microsoft.com/office/drawing/2014/main" id="{95582D6A-997E-D532-162A-6E1DE86E67AB}"/>
              </a:ext>
            </a:extLst>
          </p:cNvPr>
          <p:cNvSpPr txBox="1"/>
          <p:nvPr/>
        </p:nvSpPr>
        <p:spPr>
          <a:xfrm>
            <a:off x="1603514" y="6101296"/>
            <a:ext cx="10363200" cy="646331"/>
          </a:xfrm>
          <a:prstGeom prst="rect">
            <a:avLst/>
          </a:prstGeom>
          <a:noFill/>
        </p:spPr>
        <p:txBody>
          <a:bodyPr wrap="square">
            <a:spAutoFit/>
          </a:bodyPr>
          <a:lstStyle/>
          <a:p>
            <a:pPr algn="r">
              <a:defRPr/>
            </a:pPr>
            <a:r>
              <a:rPr lang="en-US" sz="1200" dirty="0">
                <a:effectLst/>
                <a:latin typeface="Arial" panose="020B0604020202020204" pitchFamily="34" charset="0"/>
                <a:ea typeface="Arial" panose="020B0604020202020204" pitchFamily="34" charset="0"/>
                <a:cs typeface="Arial" panose="020B0604020202020204" pitchFamily="34" charset="0"/>
              </a:rPr>
              <a:t>This presentation was developed by the National White Collar Crime Center under grant # 2020-VT-BX-K001, awarded by the Office for Victims of Crime, Office of Justice Programs, U.S. Department of Justice. The opinions, findings, and conclusions or recommendations expressed in this presentation are those of the contributors and do not necessarily represent the official position of the U.S. Department of Justice.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991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610FB-A2D5-C012-9638-6052F29F5877}"/>
              </a:ext>
            </a:extLst>
          </p:cNvPr>
          <p:cNvSpPr txBox="1"/>
          <p:nvPr/>
        </p:nvSpPr>
        <p:spPr>
          <a:xfrm>
            <a:off x="504968" y="797510"/>
            <a:ext cx="8366078" cy="5262979"/>
          </a:xfrm>
          <a:prstGeom prst="rect">
            <a:avLst/>
          </a:prstGeom>
          <a:noFill/>
        </p:spPr>
        <p:txBody>
          <a:bodyPr wrap="square" lIns="0" tIns="0" rIns="0" bIns="0" rtlCol="0">
            <a:spAutoFit/>
          </a:bodyPr>
          <a:lstStyle/>
          <a:p>
            <a:pPr marL="457200" indent="-457200">
              <a:buFont typeface="+mj-lt"/>
              <a:buAutoNum type="arabicPeriod" startAt="4"/>
            </a:pPr>
            <a:r>
              <a:rPr lang="en-US" dirty="0"/>
              <a:t>Avery is a member of the LGBTQ+ community and has found a great group of friends online with similar backgrounds. Avery’s family knows about their sexual orientation but are not very supportive. Sometimes they say mean things and refer to Avery by their birth name. When this happens, Avery usually tells their online friends about it, seeking understanding and advice, because many of them have had similar experiences. One of Avery’s friends encourages them to run away from home and even suggests punching the person who was making fun of them. While the situation can be upsetting, Avery doesn’t want to hurt anyone.</a:t>
            </a:r>
          </a:p>
          <a:p>
            <a:pPr marL="457200" indent="-457200">
              <a:buAutoNum type="arabicPeriod" startAt="4"/>
            </a:pPr>
            <a:endParaRPr lang="en-US" dirty="0"/>
          </a:p>
          <a:p>
            <a:pPr marL="457200" indent="-457200">
              <a:buAutoNum type="arabicPeriod" startAt="4"/>
            </a:pPr>
            <a:r>
              <a:rPr lang="en-US" dirty="0"/>
              <a:t>Jay and Madison are seniors that have been dating since ninth grade. They do almost everything together, but Jay recently joined the club soccer team. Jay likes to hang out with his team members after practice, which sometimes makes Madison mad because he isn’t spending that time with her. Recently, she asked Jay to let her access his social media accounts. He said no at first, but she threatened to break up with him. She said he would let her see them if he didn’t have anything to hide, so he gave in. She is now regularly demanding to go through his phone and showing up to where he is unexpectedly when they aren’t together.</a:t>
            </a:r>
            <a:endParaRPr lang="en-US" dirty="0">
              <a:latin typeface="+mn-lt"/>
            </a:endParaRPr>
          </a:p>
        </p:txBody>
      </p:sp>
    </p:spTree>
    <p:extLst>
      <p:ext uri="{BB962C8B-B14F-4D97-AF65-F5344CB8AC3E}">
        <p14:creationId xmlns:p14="http://schemas.microsoft.com/office/powerpoint/2010/main" val="1380120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610FB-A2D5-C012-9638-6052F29F5877}"/>
              </a:ext>
            </a:extLst>
          </p:cNvPr>
          <p:cNvSpPr txBox="1"/>
          <p:nvPr/>
        </p:nvSpPr>
        <p:spPr>
          <a:xfrm>
            <a:off x="1078173" y="1628507"/>
            <a:ext cx="7383439" cy="3600986"/>
          </a:xfrm>
          <a:prstGeom prst="rect">
            <a:avLst/>
          </a:prstGeom>
          <a:noFill/>
        </p:spPr>
        <p:txBody>
          <a:bodyPr wrap="square" lIns="0" tIns="0" rIns="0" bIns="0" rtlCol="0">
            <a:spAutoFit/>
          </a:bodyPr>
          <a:lstStyle/>
          <a:p>
            <a:r>
              <a:rPr lang="en-US" dirty="0"/>
              <a:t>6. Mike recently got a job at a gas station working overnight shifts thanks to his friend Gustavo. Two months into the job, Mike’s supervisor Elsa reaches out to Mike and tells him how great of a job he has been doing. Elsa says that Mike has become a “trusted” employee, and that they would like Mike to work at another gas station Elsa owns. Mike now spends 30 hours a week at one location, and 35 hours a week at the other location. Mike talked with Gustavo about the job, proudly sharing how many hours he is working per week. Gustavo exclaims, “Wow, that’s a lot of overtime pay!” Mike checks one of his paystubs and finds that he is not being compensated for any overtime. Mike also notes that Elsa rarely provides him with time to take breaks. Elsa also asked Mike to not talk about the additional hours he is working because his “coworkers might get jealous.”</a:t>
            </a:r>
            <a:endParaRPr lang="en-US" dirty="0">
              <a:latin typeface="+mn-lt"/>
            </a:endParaRPr>
          </a:p>
        </p:txBody>
      </p:sp>
    </p:spTree>
    <p:extLst>
      <p:ext uri="{BB962C8B-B14F-4D97-AF65-F5344CB8AC3E}">
        <p14:creationId xmlns:p14="http://schemas.microsoft.com/office/powerpoint/2010/main" val="1898398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CBB38BC-B27C-4D69-9BDC-1729D082BC77}"/>
              </a:ext>
            </a:extLst>
          </p:cNvPr>
          <p:cNvSpPr txBox="1">
            <a:spLocks/>
          </p:cNvSpPr>
          <p:nvPr/>
        </p:nvSpPr>
        <p:spPr>
          <a:xfrm>
            <a:off x="973296" y="602143"/>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595959"/>
                </a:solidFill>
                <a:effectLst/>
                <a:uLnTx/>
                <a:uFillTx/>
                <a:latin typeface="Arial Black"/>
                <a:ea typeface="+mn-ea"/>
                <a:cs typeface="+mn-cs"/>
              </a:rPr>
              <a:t>CONNECTING</a:t>
            </a:r>
            <a:br>
              <a:rPr kumimoji="0" lang="en-US" sz="4000" b="0" i="0" u="none" strike="noStrike" kern="1200" cap="none" spc="0" normalizeH="0" baseline="0" noProof="0" dirty="0">
                <a:ln>
                  <a:noFill/>
                </a:ln>
                <a:solidFill>
                  <a:srgbClr val="595959"/>
                </a:solidFill>
                <a:effectLst/>
                <a:uLnTx/>
                <a:uFillTx/>
                <a:latin typeface="Arial Black"/>
                <a:ea typeface="+mn-ea"/>
                <a:cs typeface="+mn-cs"/>
              </a:rPr>
            </a:br>
            <a:r>
              <a:rPr kumimoji="0" lang="en-US" sz="4000" b="0" i="0" u="none" strike="noStrike" kern="1200" cap="none" spc="0" normalizeH="0" baseline="0" noProof="0" dirty="0">
                <a:ln>
                  <a:noFill/>
                </a:ln>
                <a:solidFill>
                  <a:srgbClr val="D9664B"/>
                </a:solidFill>
                <a:effectLst/>
                <a:uLnTx/>
                <a:uFillTx/>
                <a:latin typeface="Arial Black"/>
                <a:ea typeface="+mn-ea"/>
                <a:cs typeface="+mn-cs"/>
              </a:rPr>
              <a:t>THE DOTS </a:t>
            </a:r>
          </a:p>
        </p:txBody>
      </p:sp>
      <p:sp>
        <p:nvSpPr>
          <p:cNvPr id="3" name="Rectangle: Rounded Corners 2">
            <a:extLst>
              <a:ext uri="{FF2B5EF4-FFF2-40B4-BE49-F238E27FC236}">
                <a16:creationId xmlns:a16="http://schemas.microsoft.com/office/drawing/2014/main" id="{3DBDF1B5-831D-4D26-BD28-BDDDD5BA82B0}"/>
              </a:ext>
            </a:extLst>
          </p:cNvPr>
          <p:cNvSpPr/>
          <p:nvPr/>
        </p:nvSpPr>
        <p:spPr>
          <a:xfrm>
            <a:off x="973297" y="1981886"/>
            <a:ext cx="8354319" cy="61196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HOW DOES THIS RELATE TO HUMAN TRAFFICKING?</a:t>
            </a:r>
          </a:p>
        </p:txBody>
      </p:sp>
      <p:grpSp>
        <p:nvGrpSpPr>
          <p:cNvPr id="30" name="Group 29">
            <a:extLst>
              <a:ext uri="{FF2B5EF4-FFF2-40B4-BE49-F238E27FC236}">
                <a16:creationId xmlns:a16="http://schemas.microsoft.com/office/drawing/2014/main" id="{CEA087B0-C73B-4271-90F4-35E733F72ED9}"/>
              </a:ext>
            </a:extLst>
          </p:cNvPr>
          <p:cNvGrpSpPr/>
          <p:nvPr/>
        </p:nvGrpSpPr>
        <p:grpSpPr>
          <a:xfrm>
            <a:off x="522068" y="2877779"/>
            <a:ext cx="8977045" cy="1464231"/>
            <a:chOff x="293468" y="2827185"/>
            <a:chExt cx="8977045" cy="1464231"/>
          </a:xfrm>
        </p:grpSpPr>
        <p:sp>
          <p:nvSpPr>
            <p:cNvPr id="5" name="TextBox 4">
              <a:extLst>
                <a:ext uri="{FF2B5EF4-FFF2-40B4-BE49-F238E27FC236}">
                  <a16:creationId xmlns:a16="http://schemas.microsoft.com/office/drawing/2014/main" id="{D2A08CBD-8B70-4476-BBF1-C1D2B257CCD1}"/>
                </a:ext>
              </a:extLst>
            </p:cNvPr>
            <p:cNvSpPr txBox="1"/>
            <p:nvPr/>
          </p:nvSpPr>
          <p:spPr>
            <a:xfrm>
              <a:off x="916194" y="2827185"/>
              <a:ext cx="8354319" cy="1464231"/>
            </a:xfrm>
            <a:prstGeom prst="round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a:ea typeface="+mn-ea"/>
                  <a:cs typeface="+mn-cs"/>
                </a:rPr>
                <a:t>Strong boundary setting helps us form stronger relationships with clear, respectful communication online and in person. Understanding boundaries, and how to persist in maintaining those boundaries is an important skill.</a:t>
              </a:r>
            </a:p>
          </p:txBody>
        </p:sp>
        <p:sp>
          <p:nvSpPr>
            <p:cNvPr id="6" name="Oval 5">
              <a:extLst>
                <a:ext uri="{FF2B5EF4-FFF2-40B4-BE49-F238E27FC236}">
                  <a16:creationId xmlns:a16="http://schemas.microsoft.com/office/drawing/2014/main" id="{1C96A45F-3C12-4E10-9931-FD7A5945A53A}"/>
                </a:ext>
              </a:extLst>
            </p:cNvPr>
            <p:cNvSpPr>
              <a:spLocks noChangeAspect="1"/>
            </p:cNvSpPr>
            <p:nvPr/>
          </p:nvSpPr>
          <p:spPr>
            <a:xfrm>
              <a:off x="293468" y="2947334"/>
              <a:ext cx="611966" cy="611966"/>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1.</a:t>
              </a:r>
            </a:p>
          </p:txBody>
        </p:sp>
      </p:grpSp>
      <p:pic>
        <p:nvPicPr>
          <p:cNvPr id="20" name="Graphic 19" descr="Connected outline">
            <a:extLst>
              <a:ext uri="{FF2B5EF4-FFF2-40B4-BE49-F238E27FC236}">
                <a16:creationId xmlns:a16="http://schemas.microsoft.com/office/drawing/2014/main" id="{85766DB0-8636-4CD5-9F69-4E5840DB248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5421" y="524993"/>
            <a:ext cx="1277928" cy="1277928"/>
          </a:xfrm>
          <a:prstGeom prst="rect">
            <a:avLst/>
          </a:prstGeom>
        </p:spPr>
      </p:pic>
      <p:grpSp>
        <p:nvGrpSpPr>
          <p:cNvPr id="31" name="Group 30">
            <a:extLst>
              <a:ext uri="{FF2B5EF4-FFF2-40B4-BE49-F238E27FC236}">
                <a16:creationId xmlns:a16="http://schemas.microsoft.com/office/drawing/2014/main" id="{E87062F0-FC68-4A87-BD8D-FA2E10AC7178}"/>
              </a:ext>
            </a:extLst>
          </p:cNvPr>
          <p:cNvGrpSpPr/>
          <p:nvPr/>
        </p:nvGrpSpPr>
        <p:grpSpPr>
          <a:xfrm>
            <a:off x="551222" y="4381590"/>
            <a:ext cx="8966285" cy="783193"/>
            <a:chOff x="320988" y="3842623"/>
            <a:chExt cx="9079514" cy="783193"/>
          </a:xfrm>
        </p:grpSpPr>
        <p:sp>
          <p:nvSpPr>
            <p:cNvPr id="24" name="TextBox 23">
              <a:extLst>
                <a:ext uri="{FF2B5EF4-FFF2-40B4-BE49-F238E27FC236}">
                  <a16:creationId xmlns:a16="http://schemas.microsoft.com/office/drawing/2014/main" id="{86ECA88A-7F3F-4F84-B2E3-C0EDBA5CA9D4}"/>
                </a:ext>
              </a:extLst>
            </p:cNvPr>
            <p:cNvSpPr txBox="1"/>
            <p:nvPr/>
          </p:nvSpPr>
          <p:spPr>
            <a:xfrm>
              <a:off x="940683" y="3842623"/>
              <a:ext cx="8459819" cy="783193"/>
            </a:xfrm>
            <a:prstGeom prst="round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a:ea typeface="+mn-ea"/>
                  <a:cs typeface="+mn-cs"/>
                </a:rPr>
                <a:t>Most trafficking situations start with gradual breeches of boundaries before moving to more explicit and extreme tactics.</a:t>
              </a:r>
            </a:p>
          </p:txBody>
        </p:sp>
        <p:sp>
          <p:nvSpPr>
            <p:cNvPr id="25" name="Oval 24">
              <a:extLst>
                <a:ext uri="{FF2B5EF4-FFF2-40B4-BE49-F238E27FC236}">
                  <a16:creationId xmlns:a16="http://schemas.microsoft.com/office/drawing/2014/main" id="{A5A6DA76-196E-4CC1-8413-97C6F8C4367F}"/>
                </a:ext>
              </a:extLst>
            </p:cNvPr>
            <p:cNvSpPr>
              <a:spLocks noChangeAspect="1"/>
            </p:cNvSpPr>
            <p:nvPr/>
          </p:nvSpPr>
          <p:spPr>
            <a:xfrm>
              <a:off x="320988" y="3871085"/>
              <a:ext cx="611966" cy="611966"/>
            </a:xfrm>
            <a:prstGeom prst="ellips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2.</a:t>
              </a:r>
            </a:p>
          </p:txBody>
        </p:sp>
      </p:grpSp>
      <p:grpSp>
        <p:nvGrpSpPr>
          <p:cNvPr id="32" name="Group 31">
            <a:extLst>
              <a:ext uri="{FF2B5EF4-FFF2-40B4-BE49-F238E27FC236}">
                <a16:creationId xmlns:a16="http://schemas.microsoft.com/office/drawing/2014/main" id="{1B22ABA1-4D4E-4AAE-9AC8-C03CCBCC2F58}"/>
              </a:ext>
            </a:extLst>
          </p:cNvPr>
          <p:cNvGrpSpPr/>
          <p:nvPr/>
        </p:nvGrpSpPr>
        <p:grpSpPr>
          <a:xfrm>
            <a:off x="522068" y="5209295"/>
            <a:ext cx="8977045" cy="1123712"/>
            <a:chOff x="311863" y="4601528"/>
            <a:chExt cx="8977045" cy="1123712"/>
          </a:xfrm>
        </p:grpSpPr>
        <p:sp>
          <p:nvSpPr>
            <p:cNvPr id="26" name="TextBox 25">
              <a:extLst>
                <a:ext uri="{FF2B5EF4-FFF2-40B4-BE49-F238E27FC236}">
                  <a16:creationId xmlns:a16="http://schemas.microsoft.com/office/drawing/2014/main" id="{015E4F23-3BCB-4783-8471-8DC1393A1953}"/>
                </a:ext>
              </a:extLst>
            </p:cNvPr>
            <p:cNvSpPr txBox="1"/>
            <p:nvPr/>
          </p:nvSpPr>
          <p:spPr>
            <a:xfrm>
              <a:off x="934588" y="4601528"/>
              <a:ext cx="8354320" cy="1123712"/>
            </a:xfrm>
            <a:prstGeom prst="round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95959"/>
                  </a:solidFill>
                  <a:effectLst/>
                  <a:uLnTx/>
                  <a:uFillTx/>
                  <a:latin typeface="Arial"/>
                  <a:ea typeface="+mn-ea"/>
                  <a:cs typeface="+mn-cs"/>
                </a:rPr>
                <a:t>Understanding consent and practicing boundary setting can help us learn to trust our gut and identify when someone is treating us in a way that is unsafe or compromises our own autonomy.</a:t>
              </a:r>
            </a:p>
          </p:txBody>
        </p:sp>
        <p:sp>
          <p:nvSpPr>
            <p:cNvPr id="27" name="Oval 26">
              <a:extLst>
                <a:ext uri="{FF2B5EF4-FFF2-40B4-BE49-F238E27FC236}">
                  <a16:creationId xmlns:a16="http://schemas.microsoft.com/office/drawing/2014/main" id="{09B33BBD-C1FA-475B-B8A6-DBA72315CF15}"/>
                </a:ext>
              </a:extLst>
            </p:cNvPr>
            <p:cNvSpPr>
              <a:spLocks noChangeAspect="1"/>
            </p:cNvSpPr>
            <p:nvPr/>
          </p:nvSpPr>
          <p:spPr>
            <a:xfrm>
              <a:off x="311863" y="4635043"/>
              <a:ext cx="611966" cy="611966"/>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3.</a:t>
              </a:r>
            </a:p>
          </p:txBody>
        </p:sp>
      </p:grpSp>
    </p:spTree>
    <p:extLst>
      <p:ext uri="{BB962C8B-B14F-4D97-AF65-F5344CB8AC3E}">
        <p14:creationId xmlns:p14="http://schemas.microsoft.com/office/powerpoint/2010/main" val="1199276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729913A-906F-4FF6-BD15-F22F9B758F2B}"/>
              </a:ext>
            </a:extLst>
          </p:cNvPr>
          <p:cNvSpPr txBox="1">
            <a:spLocks/>
          </p:cNvSpPr>
          <p:nvPr/>
        </p:nvSpPr>
        <p:spPr>
          <a:xfrm>
            <a:off x="2819812" y="523800"/>
            <a:ext cx="6663712" cy="805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REFLECT </a:t>
            </a:r>
            <a:r>
              <a:rPr lang="en-US" sz="4000" dirty="0">
                <a:solidFill>
                  <a:schemeClr val="accent5"/>
                </a:solidFill>
                <a:latin typeface="+mj-lt"/>
              </a:rPr>
              <a:t>AND REVIEW</a:t>
            </a:r>
          </a:p>
        </p:txBody>
      </p:sp>
      <p:sp>
        <p:nvSpPr>
          <p:cNvPr id="9" name="TextBox 8">
            <a:extLst>
              <a:ext uri="{FF2B5EF4-FFF2-40B4-BE49-F238E27FC236}">
                <a16:creationId xmlns:a16="http://schemas.microsoft.com/office/drawing/2014/main" id="{A6B7AC59-74EE-4418-BD49-E9998F9466FB}"/>
              </a:ext>
            </a:extLst>
          </p:cNvPr>
          <p:cNvSpPr txBox="1"/>
          <p:nvPr/>
        </p:nvSpPr>
        <p:spPr>
          <a:xfrm>
            <a:off x="3047134" y="3285897"/>
            <a:ext cx="609426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grpSp>
        <p:nvGrpSpPr>
          <p:cNvPr id="12" name="Group 11">
            <a:extLst>
              <a:ext uri="{FF2B5EF4-FFF2-40B4-BE49-F238E27FC236}">
                <a16:creationId xmlns:a16="http://schemas.microsoft.com/office/drawing/2014/main" id="{1B0100CC-8009-403A-833F-45176F225209}"/>
              </a:ext>
            </a:extLst>
          </p:cNvPr>
          <p:cNvGrpSpPr/>
          <p:nvPr/>
        </p:nvGrpSpPr>
        <p:grpSpPr>
          <a:xfrm>
            <a:off x="1091705" y="1302688"/>
            <a:ext cx="3299085" cy="4776744"/>
            <a:chOff x="3884459" y="1790598"/>
            <a:chExt cx="2211537" cy="3527568"/>
          </a:xfrm>
        </p:grpSpPr>
        <p:sp>
          <p:nvSpPr>
            <p:cNvPr id="13" name="TextBox 12">
              <a:extLst>
                <a:ext uri="{FF2B5EF4-FFF2-40B4-BE49-F238E27FC236}">
                  <a16:creationId xmlns:a16="http://schemas.microsoft.com/office/drawing/2014/main" id="{96C345E1-BFC4-4358-88DA-B4BCCF216E58}"/>
                </a:ext>
              </a:extLst>
            </p:cNvPr>
            <p:cNvSpPr txBox="1">
              <a:spLocks/>
            </p:cNvSpPr>
            <p:nvPr/>
          </p:nvSpPr>
          <p:spPr>
            <a:xfrm>
              <a:off x="3884459" y="1790598"/>
              <a:ext cx="2211537" cy="3527568"/>
            </a:xfrm>
            <a:prstGeom prst="roundRect">
              <a:avLst/>
            </a:prstGeom>
            <a:solidFill>
              <a:schemeClr val="tx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What are some ways you can practice healthy boundary setting?</a:t>
              </a:r>
            </a:p>
          </p:txBody>
        </p:sp>
        <p:pic>
          <p:nvPicPr>
            <p:cNvPr id="14" name="Graphic 13" descr="Signature outline">
              <a:extLst>
                <a:ext uri="{FF2B5EF4-FFF2-40B4-BE49-F238E27FC236}">
                  <a16:creationId xmlns:a16="http://schemas.microsoft.com/office/drawing/2014/main" id="{995114B1-387B-4210-95C9-7EEB07E2D7E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216511" y="1878064"/>
              <a:ext cx="1371600" cy="1371600"/>
            </a:xfrm>
            <a:prstGeom prst="rect">
              <a:avLst/>
            </a:prstGeom>
          </p:spPr>
        </p:pic>
      </p:grpSp>
      <p:grpSp>
        <p:nvGrpSpPr>
          <p:cNvPr id="18" name="Group 17">
            <a:extLst>
              <a:ext uri="{FF2B5EF4-FFF2-40B4-BE49-F238E27FC236}">
                <a16:creationId xmlns:a16="http://schemas.microsoft.com/office/drawing/2014/main" id="{A3A452C6-8645-4CAE-8905-EB2AA8F74DD2}"/>
              </a:ext>
            </a:extLst>
          </p:cNvPr>
          <p:cNvGrpSpPr/>
          <p:nvPr/>
        </p:nvGrpSpPr>
        <p:grpSpPr>
          <a:xfrm>
            <a:off x="4502127" y="1345131"/>
            <a:ext cx="3299085" cy="4776744"/>
            <a:chOff x="6451957" y="1790598"/>
            <a:chExt cx="2465079" cy="3527568"/>
          </a:xfrm>
        </p:grpSpPr>
        <p:sp>
          <p:nvSpPr>
            <p:cNvPr id="19" name="TextBox 18">
              <a:extLst>
                <a:ext uri="{FF2B5EF4-FFF2-40B4-BE49-F238E27FC236}">
                  <a16:creationId xmlns:a16="http://schemas.microsoft.com/office/drawing/2014/main" id="{6D05309A-5CA1-4EC3-BCB0-40737229C0F3}"/>
                </a:ext>
              </a:extLst>
            </p:cNvPr>
            <p:cNvSpPr txBox="1">
              <a:spLocks/>
            </p:cNvSpPr>
            <p:nvPr/>
          </p:nvSpPr>
          <p:spPr>
            <a:xfrm>
              <a:off x="6451957" y="1790598"/>
              <a:ext cx="2465079" cy="3527568"/>
            </a:xfrm>
            <a:prstGeom prst="roundRect">
              <a:avLst/>
            </a:prstGeom>
            <a:solidFill>
              <a:schemeClr val="accent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How can you help your peers practice good boundary setting?</a:t>
              </a:r>
            </a:p>
          </p:txBody>
        </p:sp>
        <p:pic>
          <p:nvPicPr>
            <p:cNvPr id="20" name="Graphic 19" descr="Lights On outline">
              <a:extLst>
                <a:ext uri="{FF2B5EF4-FFF2-40B4-BE49-F238E27FC236}">
                  <a16:creationId xmlns:a16="http://schemas.microsoft.com/office/drawing/2014/main" id="{6D5DEA40-E35C-45E8-855C-B2A5E8428BB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998696" y="1892973"/>
              <a:ext cx="1371600" cy="1371600"/>
            </a:xfrm>
            <a:prstGeom prst="rect">
              <a:avLst/>
            </a:prstGeom>
          </p:spPr>
        </p:pic>
      </p:grpSp>
      <p:grpSp>
        <p:nvGrpSpPr>
          <p:cNvPr id="3" name="Group 2">
            <a:extLst>
              <a:ext uri="{FF2B5EF4-FFF2-40B4-BE49-F238E27FC236}">
                <a16:creationId xmlns:a16="http://schemas.microsoft.com/office/drawing/2014/main" id="{3E4EF752-0275-8D96-E953-E23D83FBCE43}"/>
              </a:ext>
            </a:extLst>
          </p:cNvPr>
          <p:cNvGrpSpPr/>
          <p:nvPr/>
        </p:nvGrpSpPr>
        <p:grpSpPr>
          <a:xfrm>
            <a:off x="7894407" y="1300317"/>
            <a:ext cx="3299085" cy="4776744"/>
            <a:chOff x="9317073" y="1790598"/>
            <a:chExt cx="2744019" cy="3527568"/>
          </a:xfrm>
        </p:grpSpPr>
        <p:sp>
          <p:nvSpPr>
            <p:cNvPr id="4" name="TextBox 3">
              <a:extLst>
                <a:ext uri="{FF2B5EF4-FFF2-40B4-BE49-F238E27FC236}">
                  <a16:creationId xmlns:a16="http://schemas.microsoft.com/office/drawing/2014/main" id="{4E5921F7-3713-EF70-5193-F62CD5F3E1DD}"/>
                </a:ext>
              </a:extLst>
            </p:cNvPr>
            <p:cNvSpPr txBox="1">
              <a:spLocks/>
            </p:cNvSpPr>
            <p:nvPr/>
          </p:nvSpPr>
          <p:spPr>
            <a:xfrm>
              <a:off x="9317073" y="1790598"/>
              <a:ext cx="2744019" cy="3527568"/>
            </a:xfrm>
            <a:prstGeom prst="roundRect">
              <a:avLst/>
            </a:prstGeom>
            <a:solidFill>
              <a:schemeClr val="accent1">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If you have a job, what are some ways to ensure that your worker rights are not violated?</a:t>
              </a:r>
            </a:p>
          </p:txBody>
        </p:sp>
        <p:pic>
          <p:nvPicPr>
            <p:cNvPr id="5" name="Graphic 4" descr="Radio microphone outline">
              <a:extLst>
                <a:ext uri="{FF2B5EF4-FFF2-40B4-BE49-F238E27FC236}">
                  <a16:creationId xmlns:a16="http://schemas.microsoft.com/office/drawing/2014/main" id="{830FBE3C-E069-F97A-DFA4-20F763068FA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03282" y="1926068"/>
              <a:ext cx="1371600" cy="1371600"/>
            </a:xfrm>
            <a:prstGeom prst="rect">
              <a:avLst/>
            </a:prstGeom>
          </p:spPr>
        </p:pic>
      </p:grpSp>
    </p:spTree>
    <p:extLst>
      <p:ext uri="{BB962C8B-B14F-4D97-AF65-F5344CB8AC3E}">
        <p14:creationId xmlns:p14="http://schemas.microsoft.com/office/powerpoint/2010/main" val="1357279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A7D51FE-956C-42F3-A45B-B737BC4BDCB2}"/>
              </a:ext>
            </a:extLst>
          </p:cNvPr>
          <p:cNvSpPr txBox="1">
            <a:spLocks/>
          </p:cNvSpPr>
          <p:nvPr/>
        </p:nvSpPr>
        <p:spPr>
          <a:xfrm>
            <a:off x="493588" y="4659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latin typeface="+mj-lt"/>
              </a:rPr>
              <a:t>UPCOMING MEETINGS</a:t>
            </a:r>
            <a:br>
              <a:rPr lang="en-US" sz="3200" dirty="0">
                <a:latin typeface="+mj-lt"/>
              </a:rPr>
            </a:br>
            <a:r>
              <a:rPr lang="en-US" sz="3200" dirty="0">
                <a:solidFill>
                  <a:schemeClr val="accent5"/>
                </a:solidFill>
                <a:latin typeface="+mj-lt"/>
              </a:rPr>
              <a:t>AND IMPORTANT INFO</a:t>
            </a:r>
          </a:p>
        </p:txBody>
      </p:sp>
      <p:sp>
        <p:nvSpPr>
          <p:cNvPr id="6" name="Rectangle 5">
            <a:extLst>
              <a:ext uri="{FF2B5EF4-FFF2-40B4-BE49-F238E27FC236}">
                <a16:creationId xmlns:a16="http://schemas.microsoft.com/office/drawing/2014/main" id="{39A7DD92-DCEB-419F-B525-5D9DBBB44092}"/>
              </a:ext>
            </a:extLst>
          </p:cNvPr>
          <p:cNvSpPr/>
          <p:nvPr/>
        </p:nvSpPr>
        <p:spPr>
          <a:xfrm>
            <a:off x="578426" y="1859972"/>
            <a:ext cx="8354319" cy="3647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aily calendar outline">
            <a:extLst>
              <a:ext uri="{FF2B5EF4-FFF2-40B4-BE49-F238E27FC236}">
                <a16:creationId xmlns:a16="http://schemas.microsoft.com/office/drawing/2014/main" id="{A439C410-1BDF-4DAA-9636-A3E3453F6D6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1944" y="2493818"/>
            <a:ext cx="1870364" cy="1870364"/>
          </a:xfrm>
          <a:prstGeom prst="rect">
            <a:avLst/>
          </a:prstGeom>
        </p:spPr>
      </p:pic>
      <p:sp>
        <p:nvSpPr>
          <p:cNvPr id="3" name="TextBox 2">
            <a:extLst>
              <a:ext uri="{FF2B5EF4-FFF2-40B4-BE49-F238E27FC236}">
                <a16:creationId xmlns:a16="http://schemas.microsoft.com/office/drawing/2014/main" id="{2E0D6B33-F8D4-5191-BAD5-973BE7D1AA88}"/>
              </a:ext>
            </a:extLst>
          </p:cNvPr>
          <p:cNvSpPr txBox="1"/>
          <p:nvPr/>
        </p:nvSpPr>
        <p:spPr>
          <a:xfrm>
            <a:off x="2722418" y="2649682"/>
            <a:ext cx="549141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p:txBody>
      </p:sp>
    </p:spTree>
    <p:extLst>
      <p:ext uri="{BB962C8B-B14F-4D97-AF65-F5344CB8AC3E}">
        <p14:creationId xmlns:p14="http://schemas.microsoft.com/office/powerpoint/2010/main" val="299789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873102A-5E23-43AE-9566-81A48BD97A4E}"/>
              </a:ext>
            </a:extLst>
          </p:cNvPr>
          <p:cNvCxnSpPr>
            <a:cxnSpLocks/>
          </p:cNvCxnSpPr>
          <p:nvPr/>
        </p:nvCxnSpPr>
        <p:spPr>
          <a:xfrm>
            <a:off x="753686" y="2951268"/>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0074D2-5368-45B5-8C8A-0D74435F781C}"/>
              </a:ext>
            </a:extLst>
          </p:cNvPr>
          <p:cNvSpPr txBox="1"/>
          <p:nvPr/>
        </p:nvSpPr>
        <p:spPr>
          <a:xfrm>
            <a:off x="832194" y="2020112"/>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1</a:t>
            </a:r>
          </a:p>
        </p:txBody>
      </p:sp>
      <p:sp>
        <p:nvSpPr>
          <p:cNvPr id="4" name="TextBox 3">
            <a:extLst>
              <a:ext uri="{FF2B5EF4-FFF2-40B4-BE49-F238E27FC236}">
                <a16:creationId xmlns:a16="http://schemas.microsoft.com/office/drawing/2014/main" id="{B6D99128-64E0-49E6-ABBD-0CCB614826E9}"/>
              </a:ext>
            </a:extLst>
          </p:cNvPr>
          <p:cNvSpPr txBox="1"/>
          <p:nvPr/>
        </p:nvSpPr>
        <p:spPr>
          <a:xfrm>
            <a:off x="1557277" y="1877380"/>
            <a:ext cx="4641555" cy="830997"/>
          </a:xfrm>
          <a:prstGeom prst="rect">
            <a:avLst/>
          </a:prstGeom>
          <a:noFill/>
        </p:spPr>
        <p:txBody>
          <a:bodyPr wrap="square" lIns="0" tIns="0" rIns="0" bIns="0" rtlCol="0">
            <a:spAutoFit/>
          </a:bodyPr>
          <a:lstStyle/>
          <a:p>
            <a:r>
              <a:rPr lang="en-US" dirty="0">
                <a:solidFill>
                  <a:schemeClr val="bg1"/>
                </a:solidFill>
                <a:latin typeface="+mn-lt"/>
              </a:rPr>
              <a:t>Expand awareness of healthy boundaries and how to incorporate healthy boundaries into in person and virtual interactions</a:t>
            </a:r>
          </a:p>
        </p:txBody>
      </p:sp>
      <p:cxnSp>
        <p:nvCxnSpPr>
          <p:cNvPr id="5" name="Straight Connector 4">
            <a:extLst>
              <a:ext uri="{FF2B5EF4-FFF2-40B4-BE49-F238E27FC236}">
                <a16:creationId xmlns:a16="http://schemas.microsoft.com/office/drawing/2014/main" id="{888F1947-B5D5-4D3B-ADAD-6E6D3D8F55A2}"/>
              </a:ext>
            </a:extLst>
          </p:cNvPr>
          <p:cNvCxnSpPr>
            <a:cxnSpLocks/>
          </p:cNvCxnSpPr>
          <p:nvPr/>
        </p:nvCxnSpPr>
        <p:spPr>
          <a:xfrm>
            <a:off x="832194" y="4219633"/>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BB72ED-CFD5-4EFA-8E02-DBF31359A54E}"/>
              </a:ext>
            </a:extLst>
          </p:cNvPr>
          <p:cNvSpPr txBox="1"/>
          <p:nvPr/>
        </p:nvSpPr>
        <p:spPr>
          <a:xfrm>
            <a:off x="832194" y="3236095"/>
            <a:ext cx="390816"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2</a:t>
            </a:r>
          </a:p>
        </p:txBody>
      </p:sp>
      <p:sp>
        <p:nvSpPr>
          <p:cNvPr id="12" name="TextBox 11">
            <a:extLst>
              <a:ext uri="{FF2B5EF4-FFF2-40B4-BE49-F238E27FC236}">
                <a16:creationId xmlns:a16="http://schemas.microsoft.com/office/drawing/2014/main" id="{7F6E1DD7-D893-4A29-9E19-7660B3A1BCB3}"/>
              </a:ext>
            </a:extLst>
          </p:cNvPr>
          <p:cNvSpPr txBox="1"/>
          <p:nvPr/>
        </p:nvSpPr>
        <p:spPr>
          <a:xfrm>
            <a:off x="1557277" y="3342559"/>
            <a:ext cx="4641555" cy="553998"/>
          </a:xfrm>
          <a:prstGeom prst="rect">
            <a:avLst/>
          </a:prstGeom>
          <a:noFill/>
        </p:spPr>
        <p:txBody>
          <a:bodyPr wrap="square" lIns="0" tIns="0" rIns="0" bIns="0" rtlCol="0">
            <a:spAutoFit/>
          </a:bodyPr>
          <a:lstStyle/>
          <a:p>
            <a:r>
              <a:rPr lang="en-US" dirty="0">
                <a:solidFill>
                  <a:schemeClr val="bg1"/>
                </a:solidFill>
                <a:latin typeface="+mn-lt"/>
              </a:rPr>
              <a:t>Identify five ways to establish healthy boundaries</a:t>
            </a:r>
          </a:p>
        </p:txBody>
      </p:sp>
      <p:sp>
        <p:nvSpPr>
          <p:cNvPr id="16" name="Subtitle 2">
            <a:extLst>
              <a:ext uri="{FF2B5EF4-FFF2-40B4-BE49-F238E27FC236}">
                <a16:creationId xmlns:a16="http://schemas.microsoft.com/office/drawing/2014/main" id="{7DB5DF9D-DA56-4B82-AD68-D136A01272CB}"/>
              </a:ext>
            </a:extLst>
          </p:cNvPr>
          <p:cNvSpPr txBox="1">
            <a:spLocks/>
          </p:cNvSpPr>
          <p:nvPr/>
        </p:nvSpPr>
        <p:spPr>
          <a:xfrm>
            <a:off x="7196894" y="949748"/>
            <a:ext cx="4675558" cy="202761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chemeClr val="bg1"/>
                </a:solidFill>
                <a:latin typeface="+mj-lt"/>
              </a:rPr>
              <a:t>LEARNING</a:t>
            </a:r>
            <a:br>
              <a:rPr lang="en-US" sz="4800" dirty="0">
                <a:solidFill>
                  <a:schemeClr val="bg1"/>
                </a:solidFill>
                <a:latin typeface="+mj-lt"/>
              </a:rPr>
            </a:br>
            <a:r>
              <a:rPr lang="en-US" sz="4800" dirty="0">
                <a:solidFill>
                  <a:schemeClr val="bg1"/>
                </a:solidFill>
                <a:latin typeface="+mj-lt"/>
              </a:rPr>
              <a:t>OBJECTIVES</a:t>
            </a:r>
            <a:endParaRPr lang="en-US" sz="4800" dirty="0">
              <a:solidFill>
                <a:schemeClr val="accent3"/>
              </a:solidFill>
              <a:latin typeface="+mj-lt"/>
            </a:endParaRPr>
          </a:p>
        </p:txBody>
      </p:sp>
    </p:spTree>
    <p:extLst>
      <p:ext uri="{BB962C8B-B14F-4D97-AF65-F5344CB8AC3E}">
        <p14:creationId xmlns:p14="http://schemas.microsoft.com/office/powerpoint/2010/main" val="337380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D97ED8-E199-47B7-80A1-8696D68F582D}"/>
              </a:ext>
            </a:extLst>
          </p:cNvPr>
          <p:cNvSpPr txBox="1">
            <a:spLocks/>
          </p:cNvSpPr>
          <p:nvPr/>
        </p:nvSpPr>
        <p:spPr>
          <a:xfrm>
            <a:off x="1918840" y="788148"/>
            <a:ext cx="8354319" cy="19030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800" cap="all" dirty="0">
                <a:latin typeface="+mj-lt"/>
              </a:rPr>
              <a:t>Warm-Up or </a:t>
            </a:r>
            <a:br>
              <a:rPr lang="en-US" sz="4800" cap="all" dirty="0">
                <a:latin typeface="+mj-lt"/>
              </a:rPr>
            </a:br>
            <a:r>
              <a:rPr lang="en-US" sz="4800" cap="all" dirty="0">
                <a:solidFill>
                  <a:schemeClr val="accent2"/>
                </a:solidFill>
                <a:latin typeface="+mj-lt"/>
              </a:rPr>
              <a:t>Ice Breaker</a:t>
            </a:r>
          </a:p>
        </p:txBody>
      </p:sp>
      <p:sp>
        <p:nvSpPr>
          <p:cNvPr id="6" name="Rectangle: Rounded Corners 5">
            <a:extLst>
              <a:ext uri="{FF2B5EF4-FFF2-40B4-BE49-F238E27FC236}">
                <a16:creationId xmlns:a16="http://schemas.microsoft.com/office/drawing/2014/main" id="{28ED0803-20D0-5AB7-0418-5C281C503AE4}"/>
              </a:ext>
            </a:extLst>
          </p:cNvPr>
          <p:cNvSpPr/>
          <p:nvPr/>
        </p:nvSpPr>
        <p:spPr>
          <a:xfrm>
            <a:off x="2957592" y="4166819"/>
            <a:ext cx="6276813" cy="102511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mn-lt"/>
              </a:rPr>
              <a:t>Start with a warm-up or icebreaker activity to get the discussion going!</a:t>
            </a:r>
          </a:p>
        </p:txBody>
      </p:sp>
    </p:spTree>
    <p:extLst>
      <p:ext uri="{BB962C8B-B14F-4D97-AF65-F5344CB8AC3E}">
        <p14:creationId xmlns:p14="http://schemas.microsoft.com/office/powerpoint/2010/main" val="283029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696D252-23C5-45B5-848F-5186AA0F978F}"/>
              </a:ext>
            </a:extLst>
          </p:cNvPr>
          <p:cNvSpPr txBox="1">
            <a:spLocks/>
          </p:cNvSpPr>
          <p:nvPr/>
        </p:nvSpPr>
        <p:spPr>
          <a:xfrm>
            <a:off x="359917" y="1497890"/>
            <a:ext cx="5269584" cy="214322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4000" dirty="0">
                <a:latin typeface="+mj-lt"/>
              </a:rPr>
              <a:t>BACKGROUND</a:t>
            </a:r>
          </a:p>
          <a:p>
            <a:pPr marL="0" indent="0">
              <a:lnSpc>
                <a:spcPct val="100000"/>
              </a:lnSpc>
              <a:spcBef>
                <a:spcPts val="600"/>
              </a:spcBef>
              <a:buNone/>
            </a:pPr>
            <a:r>
              <a:rPr lang="en-US" sz="4000" dirty="0">
                <a:solidFill>
                  <a:schemeClr val="accent1"/>
                </a:solidFill>
                <a:latin typeface="+mj-lt"/>
              </a:rPr>
              <a:t>INFORMATION</a:t>
            </a:r>
          </a:p>
        </p:txBody>
      </p:sp>
      <p:sp>
        <p:nvSpPr>
          <p:cNvPr id="3" name="TextBox 2">
            <a:extLst>
              <a:ext uri="{FF2B5EF4-FFF2-40B4-BE49-F238E27FC236}">
                <a16:creationId xmlns:a16="http://schemas.microsoft.com/office/drawing/2014/main" id="{FD4D5CF5-5278-4E34-8416-84F41C30D0C9}"/>
              </a:ext>
            </a:extLst>
          </p:cNvPr>
          <p:cNvSpPr txBox="1"/>
          <p:nvPr/>
        </p:nvSpPr>
        <p:spPr>
          <a:xfrm>
            <a:off x="493589" y="4159781"/>
            <a:ext cx="5002239" cy="1938992"/>
          </a:xfrm>
          <a:prstGeom prst="rect">
            <a:avLst/>
          </a:prstGeom>
          <a:noFill/>
        </p:spPr>
        <p:txBody>
          <a:bodyPr wrap="square" lIns="0" tIns="0" rIns="0" bIns="0" rtlCol="0">
            <a:spAutoFit/>
          </a:bodyPr>
          <a:lstStyle/>
          <a:p>
            <a:r>
              <a:rPr lang="en-US" sz="1400" dirty="0">
                <a:latin typeface="+mn-lt"/>
              </a:rPr>
              <a:t>A boundary is a rule or guideline that defines what we are comfortable with and how we expect to be treated by others. Boundaries can also help us understand what partners, friends, family members, and others are comfortable with.</a:t>
            </a:r>
          </a:p>
          <a:p>
            <a:endParaRPr lang="en-US" sz="1400" dirty="0">
              <a:latin typeface="+mn-lt"/>
            </a:endParaRPr>
          </a:p>
          <a:p>
            <a:r>
              <a:rPr lang="en-US" sz="1400" dirty="0">
                <a:latin typeface="+mn-lt"/>
              </a:rPr>
              <a:t>Healthy boundaries are essential to healthy relationships. It is a way to show that we know and understand our limits and ensure that our limits are clearly communicated.</a:t>
            </a:r>
          </a:p>
          <a:p>
            <a:endParaRPr lang="en-US" sz="1400" dirty="0">
              <a:latin typeface="+mn-lt"/>
            </a:endParaRPr>
          </a:p>
        </p:txBody>
      </p:sp>
      <p:sp>
        <p:nvSpPr>
          <p:cNvPr id="5" name="Rectangle: Rounded Corners 4">
            <a:extLst>
              <a:ext uri="{FF2B5EF4-FFF2-40B4-BE49-F238E27FC236}">
                <a16:creationId xmlns:a16="http://schemas.microsoft.com/office/drawing/2014/main" id="{C236B2D7-6230-4D67-8406-928BE231BC89}"/>
              </a:ext>
            </a:extLst>
          </p:cNvPr>
          <p:cNvSpPr/>
          <p:nvPr/>
        </p:nvSpPr>
        <p:spPr>
          <a:xfrm>
            <a:off x="359917" y="3461756"/>
            <a:ext cx="5409269" cy="4023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n-lt"/>
              </a:rPr>
              <a:t>WHAT YOU NEED TO KNOW</a:t>
            </a:r>
          </a:p>
        </p:txBody>
      </p:sp>
    </p:spTree>
    <p:extLst>
      <p:ext uri="{BB962C8B-B14F-4D97-AF65-F5344CB8AC3E}">
        <p14:creationId xmlns:p14="http://schemas.microsoft.com/office/powerpoint/2010/main" val="400076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846162" y="3672102"/>
            <a:ext cx="10222172" cy="2769989"/>
          </a:xfrm>
          <a:prstGeom prst="rect">
            <a:avLst/>
          </a:prstGeom>
          <a:noFill/>
        </p:spPr>
        <p:txBody>
          <a:bodyPr wrap="square" lIns="0" tIns="0" rIns="0" bIns="0" rtlCol="0">
            <a:spAutoFit/>
          </a:bodyPr>
          <a:lstStyle/>
          <a:p>
            <a:r>
              <a:rPr lang="en-US" sz="2000" dirty="0">
                <a:latin typeface="+mn-lt"/>
              </a:rPr>
              <a:t>Boundaries can be divided into three categories:</a:t>
            </a:r>
          </a:p>
          <a:p>
            <a:pPr marL="457200" indent="-457200">
              <a:buAutoNum type="arabicPeriod"/>
            </a:pPr>
            <a:r>
              <a:rPr lang="en-US" sz="2000" dirty="0">
                <a:latin typeface="+mn-lt"/>
              </a:rPr>
              <a:t>Emotional boundaries protect your mental health and well-being.</a:t>
            </a:r>
          </a:p>
          <a:p>
            <a:pPr marL="457200" indent="-457200">
              <a:buAutoNum type="arabicPeriod"/>
            </a:pPr>
            <a:r>
              <a:rPr lang="en-US" sz="2000" dirty="0">
                <a:latin typeface="+mn-lt"/>
              </a:rPr>
              <a:t>Physical boundaries allow each person in a relationship to know how much personal space the other person needs to feel most comfortable.</a:t>
            </a:r>
          </a:p>
          <a:p>
            <a:pPr marL="457200" indent="-457200">
              <a:buAutoNum type="arabicPeriod"/>
            </a:pPr>
            <a:r>
              <a:rPr lang="en-US" sz="2000" dirty="0">
                <a:latin typeface="+mn-lt"/>
              </a:rPr>
              <a:t>Digital boundaries define what is and is not ok when it comes to online interactions.</a:t>
            </a:r>
          </a:p>
          <a:p>
            <a:endParaRPr lang="en-US" sz="2000" dirty="0">
              <a:latin typeface="+mn-lt"/>
            </a:endParaRPr>
          </a:p>
          <a:p>
            <a:r>
              <a:rPr lang="en-US" sz="2000" dirty="0">
                <a:latin typeface="+mn-lt"/>
              </a:rPr>
              <a:t>Setting boundaries is important in all relationships - romantic or dating relationships, friends, peers, family members, employers, and other non-romantic relationships.</a:t>
            </a:r>
          </a:p>
          <a:p>
            <a:endParaRPr lang="en-US" sz="2000" dirty="0"/>
          </a:p>
        </p:txBody>
      </p:sp>
    </p:spTree>
    <p:extLst>
      <p:ext uri="{BB962C8B-B14F-4D97-AF65-F5344CB8AC3E}">
        <p14:creationId xmlns:p14="http://schemas.microsoft.com/office/powerpoint/2010/main" val="2363169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981577" y="3672102"/>
            <a:ext cx="9922984" cy="3077766"/>
          </a:xfrm>
          <a:prstGeom prst="rect">
            <a:avLst/>
          </a:prstGeom>
          <a:noFill/>
        </p:spPr>
        <p:txBody>
          <a:bodyPr wrap="square" lIns="0" tIns="0" rIns="0" bIns="0" rtlCol="0">
            <a:spAutoFit/>
          </a:bodyPr>
          <a:lstStyle/>
          <a:p>
            <a:r>
              <a:rPr lang="en-US" sz="2000" dirty="0">
                <a:latin typeface="+mn-lt"/>
              </a:rPr>
              <a:t>Healthy boundaries should be based upon trust, mutual respect, consent, clear communication, and balanced relationships, among other concepts that may be important to the individuals involved in the relationship.</a:t>
            </a:r>
          </a:p>
          <a:p>
            <a:endParaRPr lang="en-US" sz="2000" dirty="0"/>
          </a:p>
          <a:p>
            <a:r>
              <a:rPr lang="en-US" sz="2000" dirty="0">
                <a:latin typeface="+mn-lt"/>
              </a:rPr>
              <a:t>An employer who “crosses a boundary” might be doing something illegal, such as not providing state-mandated breaks, not paying for overtime, confiscating identification documents, or failing to provide protective equipment. These types of violations should be reported to proper authorities, including supervisors, local labor tip lines, the Better Business Bureau, and local law enforcement.</a:t>
            </a:r>
          </a:p>
          <a:p>
            <a:endParaRPr lang="en-US" sz="2000" dirty="0">
              <a:latin typeface="+mn-lt"/>
            </a:endParaRPr>
          </a:p>
        </p:txBody>
      </p:sp>
    </p:spTree>
    <p:extLst>
      <p:ext uri="{BB962C8B-B14F-4D97-AF65-F5344CB8AC3E}">
        <p14:creationId xmlns:p14="http://schemas.microsoft.com/office/powerpoint/2010/main" val="3656225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FD42DF0-AC77-4069-B005-51A30E439ADE}"/>
              </a:ext>
            </a:extLst>
          </p:cNvPr>
          <p:cNvSpPr txBox="1">
            <a:spLocks/>
          </p:cNvSpPr>
          <p:nvPr/>
        </p:nvSpPr>
        <p:spPr>
          <a:xfrm>
            <a:off x="585341" y="932637"/>
            <a:ext cx="3986659"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DISCUSSION</a:t>
            </a:r>
          </a:p>
        </p:txBody>
      </p:sp>
      <p:sp>
        <p:nvSpPr>
          <p:cNvPr id="3" name="TextBox 2">
            <a:extLst>
              <a:ext uri="{FF2B5EF4-FFF2-40B4-BE49-F238E27FC236}">
                <a16:creationId xmlns:a16="http://schemas.microsoft.com/office/drawing/2014/main" id="{65327F53-6A07-4157-91CD-5C33A596E7C6}"/>
              </a:ext>
            </a:extLst>
          </p:cNvPr>
          <p:cNvSpPr txBox="1"/>
          <p:nvPr/>
        </p:nvSpPr>
        <p:spPr>
          <a:xfrm>
            <a:off x="1061367" y="1618294"/>
            <a:ext cx="5216985" cy="478592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What does boundary setting mean to you?</a:t>
            </a:r>
          </a:p>
          <a:p>
            <a:pPr marL="285750" indent="-285750">
              <a:spcAft>
                <a:spcPts val="600"/>
              </a:spcAft>
              <a:buFont typeface="Arial" panose="020B0604020202020204" pitchFamily="34" charset="0"/>
              <a:buChar char="•"/>
            </a:pPr>
            <a:r>
              <a:rPr lang="en-US" sz="2000" dirty="0"/>
              <a:t>Are there ways in which technology can help us set healthy boundaries?</a:t>
            </a:r>
          </a:p>
          <a:p>
            <a:pPr marL="285750" indent="-285750">
              <a:spcAft>
                <a:spcPts val="600"/>
              </a:spcAft>
              <a:buFont typeface="Arial" panose="020B0604020202020204" pitchFamily="34" charset="0"/>
              <a:buChar char="•"/>
            </a:pPr>
            <a:r>
              <a:rPr lang="en-US" sz="2000" dirty="0"/>
              <a:t>How are boundaries and respect connected?</a:t>
            </a:r>
          </a:p>
          <a:p>
            <a:pPr marL="285750" indent="-285750">
              <a:spcAft>
                <a:spcPts val="600"/>
              </a:spcAft>
              <a:buFont typeface="Arial" panose="020B0604020202020204" pitchFamily="34" charset="0"/>
              <a:buChar char="•"/>
            </a:pPr>
            <a:r>
              <a:rPr lang="en-US" sz="2000" dirty="0"/>
              <a:t>How do you think that setting boundaries is comparable or related to consent?</a:t>
            </a:r>
          </a:p>
          <a:p>
            <a:pPr marL="285750" indent="-285750">
              <a:spcAft>
                <a:spcPts val="600"/>
              </a:spcAft>
              <a:buFont typeface="Arial" panose="020B0604020202020204" pitchFamily="34" charset="0"/>
              <a:buChar char="•"/>
            </a:pPr>
            <a:r>
              <a:rPr lang="en-US" sz="2000" dirty="0"/>
              <a:t>How do you feel about setting boundaries with adults who are only a few years older than you? Would that be more difficult than setting boundaries with younger peers? Why or why not?</a:t>
            </a:r>
          </a:p>
          <a:p>
            <a:pPr marL="285750" indent="-285750">
              <a:spcAft>
                <a:spcPts val="600"/>
              </a:spcAft>
              <a:buFont typeface="Arial" panose="020B0604020202020204" pitchFamily="34" charset="0"/>
              <a:buChar char="•"/>
            </a:pPr>
            <a:endParaRPr lang="en-US" sz="2000" dirty="0"/>
          </a:p>
        </p:txBody>
      </p:sp>
      <p:sp>
        <p:nvSpPr>
          <p:cNvPr id="4" name="TextBox 3">
            <a:extLst>
              <a:ext uri="{FF2B5EF4-FFF2-40B4-BE49-F238E27FC236}">
                <a16:creationId xmlns:a16="http://schemas.microsoft.com/office/drawing/2014/main" id="{D1FE67B4-44A8-77CA-2EB2-EDA89776BCF0}"/>
              </a:ext>
            </a:extLst>
          </p:cNvPr>
          <p:cNvSpPr txBox="1"/>
          <p:nvPr/>
        </p:nvSpPr>
        <p:spPr>
          <a:xfrm>
            <a:off x="6278352" y="1122348"/>
            <a:ext cx="5693010" cy="50167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Think about boundary setting in terms of romantic relationships and other relationships (like family members, friends, or even employers) – how is it similar, and how is it different? </a:t>
            </a:r>
          </a:p>
          <a:p>
            <a:pPr marL="742950" lvl="1" indent="-285750">
              <a:spcAft>
                <a:spcPts val="600"/>
              </a:spcAft>
              <a:buFont typeface="Arial" panose="020B0604020202020204" pitchFamily="34" charset="0"/>
              <a:buChar char="•"/>
            </a:pPr>
            <a:r>
              <a:rPr lang="en-US" sz="2000" dirty="0"/>
              <a:t>How would you respond when your boundaries are repeatedly crossed in a way that makes you feel uncomfortable or unsafe?</a:t>
            </a:r>
          </a:p>
          <a:p>
            <a:pPr marL="285750" indent="-285750">
              <a:spcAft>
                <a:spcPts val="600"/>
              </a:spcAft>
              <a:buFont typeface="Arial" panose="020B0604020202020204" pitchFamily="34" charset="0"/>
              <a:buChar char="•"/>
            </a:pPr>
            <a:r>
              <a:rPr lang="en-US" sz="2000" dirty="0"/>
              <a:t>How do you communicate with someone you know when they cross the line?</a:t>
            </a:r>
          </a:p>
          <a:p>
            <a:pPr marL="285750" indent="-285750">
              <a:spcAft>
                <a:spcPts val="600"/>
              </a:spcAft>
              <a:buFont typeface="Arial" panose="020B0604020202020204" pitchFamily="34" charset="0"/>
              <a:buChar char="•"/>
            </a:pPr>
            <a:r>
              <a:rPr lang="en-US" sz="2000" dirty="0"/>
              <a:t>How does it make you feel when one of your boundaries is crossed?</a:t>
            </a:r>
          </a:p>
          <a:p>
            <a:pPr marL="285750" indent="-285750">
              <a:spcAft>
                <a:spcPts val="600"/>
              </a:spcAft>
              <a:buFont typeface="Arial" panose="020B0604020202020204" pitchFamily="34" charset="0"/>
              <a:buChar char="•"/>
            </a:pPr>
            <a:r>
              <a:rPr lang="en-US" sz="2000" dirty="0"/>
              <a:t>How do you check in with yourself to know when a boundary is crossed?</a:t>
            </a:r>
          </a:p>
        </p:txBody>
      </p:sp>
    </p:spTree>
    <p:extLst>
      <p:ext uri="{BB962C8B-B14F-4D97-AF65-F5344CB8AC3E}">
        <p14:creationId xmlns:p14="http://schemas.microsoft.com/office/powerpoint/2010/main" val="4181599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A431E44-0887-446F-A451-735324B2FE37}"/>
              </a:ext>
            </a:extLst>
          </p:cNvPr>
          <p:cNvSpPr txBox="1">
            <a:spLocks/>
          </p:cNvSpPr>
          <p:nvPr/>
        </p:nvSpPr>
        <p:spPr>
          <a:xfrm>
            <a:off x="493590" y="956411"/>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LEARNING </a:t>
            </a:r>
          </a:p>
          <a:p>
            <a:pPr marL="0" indent="0" algn="ctr">
              <a:buNone/>
            </a:pPr>
            <a:r>
              <a:rPr lang="en-US" sz="4000" dirty="0">
                <a:solidFill>
                  <a:schemeClr val="accent2"/>
                </a:solidFill>
                <a:latin typeface="+mj-lt"/>
              </a:rPr>
              <a:t>IN ACTION</a:t>
            </a:r>
          </a:p>
        </p:txBody>
      </p:sp>
      <p:sp>
        <p:nvSpPr>
          <p:cNvPr id="4" name="Rectangle: Rounded Corners 3">
            <a:extLst>
              <a:ext uri="{FF2B5EF4-FFF2-40B4-BE49-F238E27FC236}">
                <a16:creationId xmlns:a16="http://schemas.microsoft.com/office/drawing/2014/main" id="{B6020013-0147-44BB-9C07-13E2E8153C88}"/>
              </a:ext>
            </a:extLst>
          </p:cNvPr>
          <p:cNvSpPr/>
          <p:nvPr/>
        </p:nvSpPr>
        <p:spPr>
          <a:xfrm>
            <a:off x="493590" y="2460507"/>
            <a:ext cx="8354319" cy="40233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mn-lt"/>
              </a:rPr>
              <a:t>TAKE WHAT YOU’VE LEARNED AND APPLY IT</a:t>
            </a:r>
          </a:p>
        </p:txBody>
      </p:sp>
      <p:sp>
        <p:nvSpPr>
          <p:cNvPr id="7" name="TextBox 6">
            <a:extLst>
              <a:ext uri="{FF2B5EF4-FFF2-40B4-BE49-F238E27FC236}">
                <a16:creationId xmlns:a16="http://schemas.microsoft.com/office/drawing/2014/main" id="{1E7C2A0A-A528-499B-0761-C4AB6081B9FF}"/>
              </a:ext>
            </a:extLst>
          </p:cNvPr>
          <p:cNvSpPr txBox="1"/>
          <p:nvPr/>
        </p:nvSpPr>
        <p:spPr>
          <a:xfrm>
            <a:off x="950388" y="3684560"/>
            <a:ext cx="7440722"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6600" i="0" u="none" strike="noStrike" kern="1200" cap="none" spc="0" normalizeH="0" baseline="0" noProof="0" dirty="0">
                <a:ln>
                  <a:noFill/>
                </a:ln>
                <a:solidFill>
                  <a:srgbClr val="A5A5A5"/>
                </a:solidFill>
                <a:effectLst/>
                <a:uLnTx/>
                <a:uFillTx/>
                <a:latin typeface="+mj-lt"/>
                <a:ea typeface="+mn-ea"/>
                <a:cs typeface="+mn-cs"/>
              </a:rPr>
              <a:t>SAFE </a:t>
            </a:r>
            <a:r>
              <a:rPr kumimoji="0" lang="en-US" sz="6600" i="0" u="none" strike="noStrike" kern="1200" cap="none" spc="0" normalizeH="0" baseline="0" noProof="0">
                <a:ln>
                  <a:noFill/>
                </a:ln>
                <a:solidFill>
                  <a:srgbClr val="A5A5A5"/>
                </a:solidFill>
                <a:effectLst/>
                <a:uLnTx/>
                <a:uFillTx/>
                <a:latin typeface="+mj-lt"/>
                <a:ea typeface="+mn-ea"/>
                <a:cs typeface="+mn-cs"/>
              </a:rPr>
              <a:t>or SUS</a:t>
            </a:r>
            <a:endParaRPr kumimoji="0" lang="en-US" sz="6600" i="0" u="none" strike="noStrike" kern="1200" cap="none" spc="0" normalizeH="0" baseline="0" noProof="0" dirty="0">
              <a:ln>
                <a:noFill/>
              </a:ln>
              <a:solidFill>
                <a:srgbClr val="A5A5A5"/>
              </a:solidFill>
              <a:effectLst/>
              <a:uLnTx/>
              <a:uFillTx/>
              <a:latin typeface="+mj-lt"/>
              <a:ea typeface="+mn-ea"/>
              <a:cs typeface="+mn-cs"/>
            </a:endParaRPr>
          </a:p>
        </p:txBody>
      </p:sp>
    </p:spTree>
    <p:extLst>
      <p:ext uri="{BB962C8B-B14F-4D97-AF65-F5344CB8AC3E}">
        <p14:creationId xmlns:p14="http://schemas.microsoft.com/office/powerpoint/2010/main" val="648306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610FB-A2D5-C012-9638-6052F29F5877}"/>
              </a:ext>
            </a:extLst>
          </p:cNvPr>
          <p:cNvSpPr txBox="1"/>
          <p:nvPr/>
        </p:nvSpPr>
        <p:spPr>
          <a:xfrm>
            <a:off x="464024" y="246515"/>
            <a:ext cx="8366078" cy="6370975"/>
          </a:xfrm>
          <a:prstGeom prst="rect">
            <a:avLst/>
          </a:prstGeom>
          <a:noFill/>
        </p:spPr>
        <p:txBody>
          <a:bodyPr wrap="square" lIns="0" tIns="0" rIns="0" bIns="0" rtlCol="0">
            <a:spAutoFit/>
          </a:bodyPr>
          <a:lstStyle/>
          <a:p>
            <a:pPr marL="457200" indent="-457200">
              <a:buAutoNum type="arabicPeriod"/>
            </a:pPr>
            <a:r>
              <a:rPr lang="en-US" dirty="0"/>
              <a:t>Bailey and Cody have been dating for a couple weeks. Cody asks Bailey to send revealing pictures of herself, but Bailey isn’t comfortable with Cody’s request. At first, Bailey ignored Cody’s requests or changed the subject, but recently Cody has become more insistent that it will make them closer and is something his friends’ girlfriends do for them.</a:t>
            </a:r>
          </a:p>
          <a:p>
            <a:pPr marL="457200" indent="-457200">
              <a:buAutoNum type="arabicPeriod"/>
            </a:pPr>
            <a:endParaRPr lang="en-US" dirty="0"/>
          </a:p>
          <a:p>
            <a:pPr marL="457200" indent="-457200">
              <a:buAutoNum type="arabicPeriod"/>
            </a:pPr>
            <a:r>
              <a:rPr lang="en-US" dirty="0"/>
              <a:t>Parker has had a crush on Noor since their freshman year. This year, he decided that he wants to finally ask her out and hopes that she’ll be his girlfriend by junior prom. Noor kindly turns him down but offers to hang out with him in a group setting with their mutual friends. Parker is a little embarrassed but decides to keep trying. He continues to ask Noor out, sometimes in front of their friends, hoping she’ll eventually say yes. To get Noor’s attention, Parker tags Noor in his social media posts in the hopes of receiving a response. Noor is very uncomfortable and starts avoiding social events and activities when she knows Parker will also be there.</a:t>
            </a:r>
          </a:p>
          <a:p>
            <a:pPr marL="457200" indent="-457200">
              <a:buAutoNum type="arabicPeriod"/>
            </a:pPr>
            <a:endParaRPr lang="en-US" dirty="0"/>
          </a:p>
          <a:p>
            <a:pPr marL="457200" indent="-457200">
              <a:buAutoNum type="arabicPeriod"/>
            </a:pPr>
            <a:r>
              <a:rPr lang="en-US" b="0" i="0" u="none" strike="noStrike" baseline="0" dirty="0">
                <a:solidFill>
                  <a:srgbClr val="4D4D4F"/>
                </a:solidFill>
              </a:rPr>
              <a:t>Tenth graders Sophie and Priya have been best friends since sixth grade. They carpool to school together every day and sit by each other in the cafeteria. Priya made the jazz band this year, and the extra practices and rehearsals mean Priya and Sophie have less time to spend together. When Priya’s jazz band friends invited her to join them for lunch, she was worried that Sophie would feel left out, so she asked them if Sophie could join too. Priya’s new friends were excited to get to know Sophie better.</a:t>
            </a:r>
            <a:endParaRPr lang="en-US" dirty="0">
              <a:latin typeface="+mn-lt"/>
            </a:endParaRPr>
          </a:p>
        </p:txBody>
      </p:sp>
    </p:spTree>
    <p:extLst>
      <p:ext uri="{BB962C8B-B14F-4D97-AF65-F5344CB8AC3E}">
        <p14:creationId xmlns:p14="http://schemas.microsoft.com/office/powerpoint/2010/main" val="354904929"/>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2D4D58"/>
      </a:dk2>
      <a:lt2>
        <a:srgbClr val="E7E6E6"/>
      </a:lt2>
      <a:accent1>
        <a:srgbClr val="3B988E"/>
      </a:accent1>
      <a:accent2>
        <a:srgbClr val="D9664B"/>
      </a:accent2>
      <a:accent3>
        <a:srgbClr val="A5A5A5"/>
      </a:accent3>
      <a:accent4>
        <a:srgbClr val="FEDD7C"/>
      </a:accent4>
      <a:accent5>
        <a:srgbClr val="FEA968"/>
      </a:accent5>
      <a:accent6>
        <a:srgbClr val="FFC000"/>
      </a:accent6>
      <a:hlink>
        <a:srgbClr val="D9664B"/>
      </a:hlink>
      <a:folHlink>
        <a:srgbClr val="FEA968"/>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8EDC413E8B0341B2F81D77ABB8D99C" ma:contentTypeVersion="16" ma:contentTypeDescription="Create a new document." ma:contentTypeScope="" ma:versionID="5da38ab632334d9d8f0aeed7f3110f9d">
  <xsd:schema xmlns:xsd="http://www.w3.org/2001/XMLSchema" xmlns:xs="http://www.w3.org/2001/XMLSchema" xmlns:p="http://schemas.microsoft.com/office/2006/metadata/properties" xmlns:ns2="5a0f3f29-687d-42db-a63b-97a4217fe45e" xmlns:ns3="95360c9f-67b9-47b7-96ea-14fada6ff540" targetNamespace="http://schemas.microsoft.com/office/2006/metadata/properties" ma:root="true" ma:fieldsID="11481dfe59b6452793c6e1e7ae803e13" ns2:_="" ns3:_="">
    <xsd:import namespace="5a0f3f29-687d-42db-a63b-97a4217fe45e"/>
    <xsd:import namespace="95360c9f-67b9-47b7-96ea-14fada6ff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3f29-687d-42db-a63b-97a4217fe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f3c77-07df-4c58-81b3-40d23c6fce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60c9f-67b9-47b7-96ea-14fada6ff54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561e8a-b3dd-4761-824e-620057389079}" ma:internalName="TaxCatchAll" ma:showField="CatchAllData" ma:web="95360c9f-67b9-47b7-96ea-14fada6ff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464F73-C402-42FC-8737-5561FE4C4758}">
  <ds:schemaRefs>
    <ds:schemaRef ds:uri="http://schemas.microsoft.com/sharepoint/v3/contenttype/forms"/>
  </ds:schemaRefs>
</ds:datastoreItem>
</file>

<file path=customXml/itemProps2.xml><?xml version="1.0" encoding="utf-8"?>
<ds:datastoreItem xmlns:ds="http://schemas.openxmlformats.org/officeDocument/2006/customXml" ds:itemID="{3870FB32-F04F-4A87-9E74-6924BE47A7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3f29-687d-42db-a63b-97a4217fe45e"/>
    <ds:schemaRef ds:uri="95360c9f-67b9-47b7-96ea-14fada6ff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19486</TotalTime>
  <Words>2208</Words>
  <Application>Microsoft Office PowerPoint</Application>
  <PresentationFormat>Widescreen</PresentationFormat>
  <Paragraphs>124</Paragraphs>
  <Slides>14</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 Black</vt:lpstr>
      <vt:lpstr>Arial</vt:lpstr>
      <vt:lpstr>NimbusSan</vt:lpstr>
      <vt:lpstr>Euphemia</vt:lpstr>
      <vt:lpstr>NimbusSan-RegIta</vt:lpstr>
      <vt:lpstr>Calibri</vt:lpstr>
      <vt:lpstr>Lato</vt:lpstr>
      <vt:lpstr>Times New Roman</vt:lpstr>
      <vt:lpstr>NimbusSan-Reg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Tova Zussman</dc:creator>
  <cp:lastModifiedBy>Tova Zussman</cp:lastModifiedBy>
  <cp:revision>31</cp:revision>
  <dcterms:created xsi:type="dcterms:W3CDTF">2021-05-20T17:45:16Z</dcterms:created>
  <dcterms:modified xsi:type="dcterms:W3CDTF">2023-12-20T18:41:51Z</dcterms:modified>
</cp:coreProperties>
</file>