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270" r:id="rId5"/>
    <p:sldId id="275" r:id="rId6"/>
    <p:sldId id="259" r:id="rId7"/>
    <p:sldId id="257" r:id="rId8"/>
    <p:sldId id="276" r:id="rId9"/>
    <p:sldId id="277" r:id="rId10"/>
    <p:sldId id="266" r:id="rId11"/>
    <p:sldId id="262" r:id="rId12"/>
    <p:sldId id="278" r:id="rId13"/>
    <p:sldId id="279" r:id="rId14"/>
    <p:sldId id="269" r:id="rId15"/>
  </p:sldIdLst>
  <p:sldSz cx="12192000" cy="6858000"/>
  <p:notesSz cx="6858000" cy="9144000"/>
  <p:embeddedFontLst>
    <p:embeddedFont>
      <p:font typeface="Arial Black" panose="020B0A04020102020204" pitchFamily="34" charset="0"/>
      <p:bold r:id="rId18"/>
    </p:embeddedFont>
    <p:embeddedFont>
      <p:font typeface="Calibri" panose="020F0502020204030204" pitchFamily="34" charset="0"/>
      <p:regular r:id="rId19"/>
      <p:bold r:id="rId20"/>
      <p:italic r:id="rId21"/>
      <p:boldItalic r:id="rId22"/>
    </p:embeddedFont>
    <p:embeddedFont>
      <p:font typeface="Euphemia" panose="020B0503040102020104" pitchFamily="34" charset="0"/>
      <p:regular r:id="rId23"/>
    </p:embeddedFont>
    <p:embeddedFont>
      <p:font typeface="Lato" panose="020F0502020204030203" pitchFamily="34" charset="0"/>
      <p:regular r:id="rId24"/>
      <p:bold r:id="rId25"/>
      <p:italic r:id="rId26"/>
      <p:boldItalic r:id="rId27"/>
    </p:embeddedFont>
    <p:embeddedFont>
      <p:font typeface="NimbusSan-Reg" panose="00000500000000000000" pitchFamily="50" charset="0"/>
      <p:regular r:id="rId28"/>
    </p:embeddedFont>
    <p:embeddedFont>
      <p:font typeface="NimbusSan-RegIta" panose="00000500000000000000" pitchFamily="50" charset="0"/>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3F4B8-39BF-4A1C-939E-9F806E0B2432}" v="3" dt="2023-11-14T15:39:20.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61465" autoAdjust="0"/>
  </p:normalViewPr>
  <p:slideViewPr>
    <p:cSldViewPr snapToGrid="0">
      <p:cViewPr varScale="1">
        <p:scale>
          <a:sx n="65" d="100"/>
          <a:sy n="65" d="100"/>
        </p:scale>
        <p:origin x="155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5FE5E2-85DC-4CFC-8C3B-90A278D730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BC7D500-2974-4F35-8CCC-B2905F9ED6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8D71AF-1091-473E-BA21-A77202EED9B9}" type="datetimeFigureOut">
              <a:rPr lang="en-US" smtClean="0"/>
              <a:t>12/20/2023</a:t>
            </a:fld>
            <a:endParaRPr lang="en-US"/>
          </a:p>
        </p:txBody>
      </p:sp>
      <p:sp>
        <p:nvSpPr>
          <p:cNvPr id="4" name="Footer Placeholder 3">
            <a:extLst>
              <a:ext uri="{FF2B5EF4-FFF2-40B4-BE49-F238E27FC236}">
                <a16:creationId xmlns:a16="http://schemas.microsoft.com/office/drawing/2014/main" id="{3B0E1D1A-0F0A-4E01-8EFB-012B7259FC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A8AA3-8147-4778-BB7F-6DFC1B164D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8A06BB-C6A2-4A6B-B532-AF7905F4A62B}" type="slidenum">
              <a:rPr lang="en-US" smtClean="0"/>
              <a:t>‹#›</a:t>
            </a:fld>
            <a:endParaRPr lang="en-US"/>
          </a:p>
        </p:txBody>
      </p:sp>
    </p:spTree>
    <p:extLst>
      <p:ext uri="{BB962C8B-B14F-4D97-AF65-F5344CB8AC3E}">
        <p14:creationId xmlns:p14="http://schemas.microsoft.com/office/powerpoint/2010/main" val="30424537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40424-AF31-4896-A326-7D1547764B43}" type="datetimeFigureOut">
              <a:rPr lang="en-US" smtClean="0"/>
              <a:t>12/20/2023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D72F6-E0AF-4BBB-A793-1772A3EFFF04}" type="slidenum">
              <a:rPr lang="en-US" smtClean="0"/>
              <a:t>‹#›</a:t>
            </a:fld>
            <a:endParaRPr lang="en-US"/>
          </a:p>
        </p:txBody>
      </p:sp>
    </p:spTree>
    <p:extLst>
      <p:ext uri="{BB962C8B-B14F-4D97-AF65-F5344CB8AC3E}">
        <p14:creationId xmlns:p14="http://schemas.microsoft.com/office/powerpoint/2010/main" val="1557990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for this meeting:</a:t>
            </a:r>
          </a:p>
        </p:txBody>
      </p:sp>
      <p:sp>
        <p:nvSpPr>
          <p:cNvPr id="4" name="Slide Number Placeholder 3"/>
          <p:cNvSpPr>
            <a:spLocks noGrp="1"/>
          </p:cNvSpPr>
          <p:nvPr>
            <p:ph type="sldNum" sz="quarter" idx="5"/>
          </p:nvPr>
        </p:nvSpPr>
        <p:spPr/>
        <p:txBody>
          <a:bodyPr/>
          <a:lstStyle/>
          <a:p>
            <a:fld id="{A6DD72F6-E0AF-4BBB-A793-1772A3EFFF04}" type="slidenum">
              <a:rPr lang="en-US" smtClean="0"/>
              <a:t>2</a:t>
            </a:fld>
            <a:endParaRPr lang="en-US"/>
          </a:p>
        </p:txBody>
      </p:sp>
    </p:spTree>
    <p:extLst>
      <p:ext uri="{BB962C8B-B14F-4D97-AF65-F5344CB8AC3E}">
        <p14:creationId xmlns:p14="http://schemas.microsoft.com/office/powerpoint/2010/main" val="130731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E4E50"/>
                </a:solidFill>
                <a:latin typeface="NimbusSan-Reg"/>
              </a:rPr>
              <a:t>Choose an icebreaker or activity to help students get to know each other better.</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3</a:t>
            </a:fld>
            <a:endParaRPr lang="en-US"/>
          </a:p>
        </p:txBody>
      </p:sp>
    </p:spTree>
    <p:extLst>
      <p:ext uri="{BB962C8B-B14F-4D97-AF65-F5344CB8AC3E}">
        <p14:creationId xmlns:p14="http://schemas.microsoft.com/office/powerpoint/2010/main" val="405458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solidFill>
                  <a:schemeClr val="bg2">
                    <a:lumMod val="10000"/>
                  </a:schemeClr>
                </a:solidFill>
                <a:latin typeface="NimbusSan-Reg"/>
              </a:rPr>
              <a:t>Relationships do not just exist online or offline today. Interaction and communication occur face-to-face, virtually, and digitally, and usually through a variety of messaging, social media, and other online platforms. In person communication, texting, video calling, and social media can all enhance the opportunities we have to speak to each other. Unfortunately, these tools can also be misused by exploiters.</a:t>
            </a:r>
          </a:p>
          <a:p>
            <a:pPr marL="285750" indent="-285750" algn="l">
              <a:buFont typeface="Arial" panose="020B0604020202020204" pitchFamily="34" charset="0"/>
              <a:buChar char="•"/>
            </a:pPr>
            <a:r>
              <a:rPr lang="en-US" sz="1800" b="0" i="0" u="none" strike="noStrike" baseline="0" dirty="0">
                <a:solidFill>
                  <a:schemeClr val="bg2">
                    <a:lumMod val="10000"/>
                  </a:schemeClr>
                </a:solidFill>
                <a:latin typeface="NimbusSan-Reg"/>
              </a:rPr>
              <a:t>Healthy relationships include mutual respect, trust, considerate communication, honesty, consent, and understanding, among other factors.</a:t>
            </a:r>
          </a:p>
          <a:p>
            <a:pPr marL="285750" indent="-285750" algn="l">
              <a:buFont typeface="Arial" panose="020B0604020202020204" pitchFamily="34" charset="0"/>
              <a:buChar char="•"/>
            </a:pPr>
            <a:r>
              <a:rPr lang="en-US" sz="1800" b="0" i="0" u="none" strike="noStrike" baseline="0" dirty="0">
                <a:solidFill>
                  <a:schemeClr val="bg2">
                    <a:lumMod val="10000"/>
                  </a:schemeClr>
                </a:solidFill>
                <a:latin typeface="NimbusSan-Reg"/>
              </a:rPr>
              <a:t>Young people, like adults, often forge relationships online. Even when they have met partners in person, most people communicate with their partners via text and social media as well as in person.</a:t>
            </a:r>
          </a:p>
          <a:p>
            <a:pPr marL="285750" indent="-285750" algn="l">
              <a:buFont typeface="Arial" panose="020B0604020202020204" pitchFamily="34" charset="0"/>
              <a:buChar char="•"/>
            </a:pPr>
            <a:r>
              <a:rPr lang="en-US" sz="1800" b="0" i="0" u="none" strike="noStrike" baseline="0" dirty="0">
                <a:solidFill>
                  <a:schemeClr val="bg2">
                    <a:lumMod val="10000"/>
                  </a:schemeClr>
                </a:solidFill>
                <a:latin typeface="NimbusSan-Reg"/>
              </a:rPr>
              <a:t>Young people will also receive solicitations online, and some may be related to finding work.</a:t>
            </a:r>
          </a:p>
          <a:p>
            <a:pPr marL="285750" indent="-285750" algn="l">
              <a:buFont typeface="Arial" panose="020B0604020202020204" pitchFamily="34" charset="0"/>
              <a:buChar char="•"/>
            </a:pPr>
            <a:r>
              <a:rPr lang="en-US" sz="1800" b="0" i="0" u="none" strike="noStrike" baseline="0" dirty="0">
                <a:solidFill>
                  <a:schemeClr val="bg2">
                    <a:lumMod val="10000"/>
                  </a:schemeClr>
                </a:solidFill>
                <a:latin typeface="NimbusSan-Reg"/>
              </a:rPr>
              <a:t>Exploiters use job postings for positions like traveling sales crews, restaurants, hotels, or other jobs that seem “too good to be true” to identify youth looking for work and then </a:t>
            </a:r>
            <a:r>
              <a:rPr lang="en-US" sz="1800" b="0" i="0" u="none" strike="noStrike" baseline="0" dirty="0" err="1">
                <a:solidFill>
                  <a:schemeClr val="bg2">
                    <a:lumMod val="10000"/>
                  </a:schemeClr>
                </a:solidFill>
                <a:latin typeface="NimbusSan-Reg"/>
              </a:rPr>
              <a:t>traffick</a:t>
            </a:r>
            <a:r>
              <a:rPr lang="en-US" sz="1800" b="0" i="0" u="none" strike="noStrike" baseline="0" dirty="0">
                <a:solidFill>
                  <a:schemeClr val="bg2">
                    <a:lumMod val="10000"/>
                  </a:schemeClr>
                </a:solidFill>
                <a:latin typeface="NimbusSan-Reg"/>
              </a:rPr>
              <a:t> them through labor.</a:t>
            </a:r>
          </a:p>
          <a:p>
            <a:pPr marL="285750" indent="-285750" algn="l">
              <a:buFont typeface="Arial" panose="020B0604020202020204" pitchFamily="34" charset="0"/>
              <a:buChar char="•"/>
            </a:pPr>
            <a:r>
              <a:rPr lang="en-US" sz="1800" b="0" i="0" u="none" strike="noStrike" baseline="0" dirty="0">
                <a:solidFill>
                  <a:schemeClr val="bg2">
                    <a:lumMod val="10000"/>
                  </a:schemeClr>
                </a:solidFill>
                <a:latin typeface="NimbusSan-Reg"/>
              </a:rPr>
              <a:t>Sexting has become a normalized part of many relationships in our digital era. While sexting among consensual adults for private use is legal, depending on the age of the parties involved, sending explicit photographs can have academic, social, and emotional consequences and may violate state or even federal laws.</a:t>
            </a:r>
          </a:p>
          <a:p>
            <a:pPr marL="285750" indent="-285750" algn="l">
              <a:buFont typeface="Arial" panose="020B0604020202020204" pitchFamily="34" charset="0"/>
              <a:buChar char="•"/>
            </a:pPr>
            <a:r>
              <a:rPr lang="en-US" sz="1800" b="0" i="0" u="none" strike="noStrike" baseline="0" dirty="0">
                <a:solidFill>
                  <a:schemeClr val="bg2">
                    <a:lumMod val="10000"/>
                  </a:schemeClr>
                </a:solidFill>
                <a:latin typeface="NimbusSan-Reg"/>
              </a:rPr>
              <a:t>Cyberstalking, cyberbullying, and cyber-harassment involve the use of the Internet, computers, or other electronic devices to engage in harmful, threatening, or harassing behavior. There are often intersections between cybercrime and human trafficking.</a:t>
            </a:r>
          </a:p>
          <a:p>
            <a:pPr marL="285750" indent="-285750" algn="l">
              <a:buFont typeface="Arial" panose="020B0604020202020204" pitchFamily="34" charset="0"/>
              <a:buChar char="•"/>
            </a:pPr>
            <a:r>
              <a:rPr lang="en-US" sz="1800" b="0" i="0" u="none" strike="noStrike" baseline="0" dirty="0">
                <a:solidFill>
                  <a:schemeClr val="bg2">
                    <a:lumMod val="10000"/>
                  </a:schemeClr>
                </a:solidFill>
                <a:latin typeface="NimbusSan-Reg"/>
              </a:rPr>
              <a:t>Relationships between employers and employees can be exploitive as well. The International Labor Organization estimates that 79 million children are in hazardous work.</a:t>
            </a:r>
            <a:endParaRPr lang="en-US" dirty="0">
              <a:solidFill>
                <a:schemeClr val="bg2">
                  <a:lumMod val="10000"/>
                </a:schemeClr>
              </a:solidFill>
            </a:endParaRPr>
          </a:p>
        </p:txBody>
      </p:sp>
      <p:sp>
        <p:nvSpPr>
          <p:cNvPr id="4" name="Slide Number Placeholder 3"/>
          <p:cNvSpPr>
            <a:spLocks noGrp="1"/>
          </p:cNvSpPr>
          <p:nvPr>
            <p:ph type="sldNum" sz="quarter" idx="5"/>
          </p:nvPr>
        </p:nvSpPr>
        <p:spPr/>
        <p:txBody>
          <a:bodyPr/>
          <a:lstStyle/>
          <a:p>
            <a:fld id="{A6DD72F6-E0AF-4BBB-A793-1772A3EFFF04}" type="slidenum">
              <a:rPr lang="en-US" smtClean="0"/>
              <a:t>4</a:t>
            </a:fld>
            <a:endParaRPr lang="en-US"/>
          </a:p>
        </p:txBody>
      </p:sp>
    </p:spTree>
    <p:extLst>
      <p:ext uri="{BB962C8B-B14F-4D97-AF65-F5344CB8AC3E}">
        <p14:creationId xmlns:p14="http://schemas.microsoft.com/office/powerpoint/2010/main" val="2740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sz="1800" b="0" i="0" u="none" strike="noStrike" baseline="0" dirty="0">
                <a:solidFill>
                  <a:srgbClr val="4D4D4F"/>
                </a:solidFill>
                <a:latin typeface="NimbusSan-Reg"/>
              </a:rPr>
              <a:t>Centers for Disease Control and Prevention. (2021, March 5). </a:t>
            </a:r>
            <a:r>
              <a:rPr lang="en-US" sz="1800" b="0" i="1" u="none" strike="noStrike" baseline="0" dirty="0">
                <a:solidFill>
                  <a:srgbClr val="4D4D4F"/>
                </a:solidFill>
                <a:latin typeface="NimbusSan-RegIta"/>
              </a:rPr>
              <a:t>Preventing Teen Dating Violence. </a:t>
            </a:r>
            <a:r>
              <a:rPr lang="en-US" sz="1800" b="0" i="0" u="none" strike="noStrike" baseline="0" dirty="0">
                <a:solidFill>
                  <a:srgbClr val="4D4D4F"/>
                </a:solidFill>
                <a:latin typeface="NimbusSan-Reg"/>
              </a:rPr>
              <a:t>Retrieved October 17, 2021, fromhttps://www.cdc.gov/violenceprevention/intimatepartnerviolence/teendatingviolence/fastfact.html.</a:t>
            </a:r>
          </a:p>
        </p:txBody>
      </p:sp>
      <p:sp>
        <p:nvSpPr>
          <p:cNvPr id="4" name="Slide Number Placeholder 3"/>
          <p:cNvSpPr>
            <a:spLocks noGrp="1"/>
          </p:cNvSpPr>
          <p:nvPr>
            <p:ph type="sldNum" sz="quarter" idx="5"/>
          </p:nvPr>
        </p:nvSpPr>
        <p:spPr/>
        <p:txBody>
          <a:bodyPr/>
          <a:lstStyle/>
          <a:p>
            <a:fld id="{A6DD72F6-E0AF-4BBB-A793-1772A3EFFF04}" type="slidenum">
              <a:rPr lang="en-US" smtClean="0"/>
              <a:t>5</a:t>
            </a:fld>
            <a:endParaRPr lang="en-US"/>
          </a:p>
        </p:txBody>
      </p:sp>
    </p:spTree>
    <p:extLst>
      <p:ext uri="{BB962C8B-B14F-4D97-AF65-F5344CB8AC3E}">
        <p14:creationId xmlns:p14="http://schemas.microsoft.com/office/powerpoint/2010/main" val="172957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solidFill>
                  <a:srgbClr val="4D4D4F"/>
                </a:solidFill>
                <a:latin typeface="NimbusSan-Reg"/>
              </a:rPr>
              <a:t>Source: International </a:t>
            </a:r>
            <a:r>
              <a:rPr lang="en-US" sz="1200" b="0" i="0" u="none" strike="noStrike" baseline="0" dirty="0" err="1">
                <a:solidFill>
                  <a:srgbClr val="4D4D4F"/>
                </a:solidFill>
                <a:latin typeface="NimbusSan-Reg"/>
              </a:rPr>
              <a:t>Labour</a:t>
            </a:r>
            <a:r>
              <a:rPr lang="en-US" sz="1200" b="0" i="0" u="none" strike="noStrike" baseline="0" dirty="0">
                <a:solidFill>
                  <a:srgbClr val="4D4D4F"/>
                </a:solidFill>
                <a:latin typeface="NimbusSan-Reg"/>
              </a:rPr>
              <a:t> Organization. (2020). Child </a:t>
            </a:r>
            <a:r>
              <a:rPr lang="en-US" sz="1200" b="0" i="0" u="none" strike="noStrike" baseline="0" dirty="0" err="1">
                <a:solidFill>
                  <a:srgbClr val="4D4D4F"/>
                </a:solidFill>
                <a:latin typeface="NimbusSan-Reg"/>
              </a:rPr>
              <a:t>Labour</a:t>
            </a:r>
            <a:r>
              <a:rPr lang="en-US" sz="1200" b="0" i="0" u="none" strike="noStrike" baseline="0" dirty="0">
                <a:solidFill>
                  <a:srgbClr val="4D4D4F"/>
                </a:solidFill>
                <a:latin typeface="NimbusSan-Reg"/>
              </a:rPr>
              <a:t>: Global estimates 2020. Retrieved August </a:t>
            </a:r>
            <a:r>
              <a:rPr lang="en-US" sz="1800" b="0" i="0" u="none" strike="noStrike" baseline="0" dirty="0">
                <a:solidFill>
                  <a:srgbClr val="4D4D4F"/>
                </a:solidFill>
                <a:latin typeface="NimbusSan-Reg"/>
              </a:rPr>
              <a:t>23, 2022, from https://www.ilo.org/wcmsp5/groups/public/---ed_norm/---ipec/documents/publication/wcms_797515.pdf.</a:t>
            </a:r>
            <a:endParaRPr lang="en-US" dirty="0"/>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6</a:t>
            </a:fld>
            <a:endParaRPr lang="en-US"/>
          </a:p>
        </p:txBody>
      </p:sp>
    </p:spTree>
    <p:extLst>
      <p:ext uri="{BB962C8B-B14F-4D97-AF65-F5344CB8AC3E}">
        <p14:creationId xmlns:p14="http://schemas.microsoft.com/office/powerpoint/2010/main" val="162957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few of these questions to cover with your team. </a:t>
            </a:r>
          </a:p>
          <a:p>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7</a:t>
            </a:fld>
            <a:endParaRPr lang="en-US"/>
          </a:p>
        </p:txBody>
      </p:sp>
    </p:spTree>
    <p:extLst>
      <p:ext uri="{BB962C8B-B14F-4D97-AF65-F5344CB8AC3E}">
        <p14:creationId xmlns:p14="http://schemas.microsoft.com/office/powerpoint/2010/main" val="19141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Domestic violence power and control wheel: https://www.thehotline.org/identify-abuse/power-and-control/</a:t>
            </a:r>
          </a:p>
          <a:p>
            <a:pPr marL="171450" indent="-171450">
              <a:buFontTx/>
              <a:buChar char="-"/>
            </a:pPr>
            <a:r>
              <a:rPr lang="en-US" dirty="0"/>
              <a:t>Direct download: https://nnedv.org/wp-content/uploads/2019/07/Library_General_Power_and_Control_Wheel.pdf.</a:t>
            </a:r>
          </a:p>
          <a:p>
            <a:pPr marL="171450" indent="-171450">
              <a:buFontTx/>
              <a:buChar char="-"/>
            </a:pPr>
            <a:endParaRPr lang="en-US" dirty="0"/>
          </a:p>
          <a:p>
            <a:r>
              <a:rPr lang="en-US" dirty="0"/>
              <a:t>Human trafficking power and control wheel: https://humantraffickinghotline.org/en/resources/human-trafficking-power-and-control-wheel </a:t>
            </a:r>
          </a:p>
          <a:p>
            <a:r>
              <a:rPr lang="en-US" dirty="0"/>
              <a:t>- Direct download: https://nnedv.org/wp-content/uploads/2019/07/Library_General_Hum_Trafficking_Power_and_Control_Wheel.pdf. </a:t>
            </a:r>
          </a:p>
        </p:txBody>
      </p:sp>
      <p:sp>
        <p:nvSpPr>
          <p:cNvPr id="4" name="Slide Number Placeholder 3"/>
          <p:cNvSpPr>
            <a:spLocks noGrp="1"/>
          </p:cNvSpPr>
          <p:nvPr>
            <p:ph type="sldNum" sz="quarter" idx="5"/>
          </p:nvPr>
        </p:nvSpPr>
        <p:spPr/>
        <p:txBody>
          <a:bodyPr/>
          <a:lstStyle/>
          <a:p>
            <a:fld id="{A6DD72F6-E0AF-4BBB-A793-1772A3EFFF04}" type="slidenum">
              <a:rPr lang="en-US" smtClean="0"/>
              <a:t>8</a:t>
            </a:fld>
            <a:endParaRPr lang="en-US"/>
          </a:p>
        </p:txBody>
      </p:sp>
    </p:spTree>
    <p:extLst>
      <p:ext uri="{BB962C8B-B14F-4D97-AF65-F5344CB8AC3E}">
        <p14:creationId xmlns:p14="http://schemas.microsoft.com/office/powerpoint/2010/main" val="34348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dirty="0">
                <a:solidFill>
                  <a:srgbClr val="4D4D4F"/>
                </a:solidFill>
                <a:latin typeface="NimbusSan-Reg"/>
              </a:rPr>
              <a:t>Sexting can lead to sextortion – when a person who has the images tries to use them to take advantage of the sender.</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When establishing new relationships, it is important to set healthy boundaries early, and to be able to recognize red flags and potentially abusive behavior.</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Perpetrators of human trafficking often use romantic relationships to gain victims’ trust and leverage that trust to manipulate victims. </a:t>
            </a:r>
          </a:p>
          <a:p>
            <a:pPr marL="742950" lvl="1" indent="-285750" algn="l">
              <a:buFont typeface="Arial" panose="020B0604020202020204" pitchFamily="34" charset="0"/>
              <a:buChar char="•"/>
            </a:pPr>
            <a:r>
              <a:rPr lang="en-US" sz="1800" b="0" i="0" u="none" strike="noStrike" baseline="0" dirty="0">
                <a:solidFill>
                  <a:srgbClr val="4D4D4F"/>
                </a:solidFill>
                <a:latin typeface="NimbusSan-Reg"/>
              </a:rPr>
              <a:t>They may also use cyberstalking to intimidate or harass victims.</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Exploitive employers often use threats of violence and deportation by law enforcement to instill fear in workers and to ensure they remain compliant. </a:t>
            </a:r>
          </a:p>
          <a:p>
            <a:pPr marL="742950" lvl="1" indent="-285750" algn="l">
              <a:buFont typeface="Arial" panose="020B0604020202020204" pitchFamily="34" charset="0"/>
              <a:buChar char="•"/>
            </a:pPr>
            <a:r>
              <a:rPr lang="en-US" sz="1800" b="0" i="0" u="none" strike="noStrike" baseline="0" dirty="0">
                <a:solidFill>
                  <a:srgbClr val="4D4D4F"/>
                </a:solidFill>
                <a:latin typeface="NimbusSan-Reg"/>
              </a:rPr>
              <a:t>Employers may also make excuses for a lack of personal protective equipment and staffing on the economy or other factors - but without proper equipment and overtime pay, workplace violations exist.</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9</a:t>
            </a:fld>
            <a:endParaRPr lang="en-US"/>
          </a:p>
        </p:txBody>
      </p:sp>
    </p:spTree>
    <p:extLst>
      <p:ext uri="{BB962C8B-B14F-4D97-AF65-F5344CB8AC3E}">
        <p14:creationId xmlns:p14="http://schemas.microsoft.com/office/powerpoint/2010/main" val="263679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solidFill>
                  <a:srgbClr val="4D4D4F"/>
                </a:solidFill>
                <a:latin typeface="NimbusSan-RegIta"/>
              </a:rPr>
              <a:t>Have students respond to one or all of the following prompts (time-permitting):</a:t>
            </a:r>
          </a:p>
          <a:p>
            <a:pPr marL="285750" indent="-285750" algn="l">
              <a:buFont typeface="Arial" panose="020B0604020202020204" pitchFamily="34" charset="0"/>
              <a:buChar char="•"/>
            </a:pPr>
            <a:endParaRPr lang="en-US" sz="1800" b="0" i="1" u="none" strike="noStrike" baseline="0" dirty="0">
              <a:solidFill>
                <a:srgbClr val="4D4D4F"/>
              </a:solidFill>
              <a:latin typeface="NimbusSan-RegIta"/>
            </a:endParaRPr>
          </a:p>
          <a:p>
            <a:pPr marL="285750" indent="-285750" algn="l">
              <a:buFont typeface="Arial" panose="020B0604020202020204" pitchFamily="34" charset="0"/>
              <a:buChar char="•"/>
            </a:pPr>
            <a:r>
              <a:rPr lang="en-US" sz="1800" b="0" i="0" u="none" strike="noStrike" baseline="0" dirty="0">
                <a:solidFill>
                  <a:srgbClr val="4D4D4F"/>
                </a:solidFill>
                <a:latin typeface="NimbusSan-Reg"/>
              </a:rPr>
              <a:t>What are some components of a healthy relationship?</a:t>
            </a:r>
          </a:p>
          <a:p>
            <a:pPr marL="285750" indent="-285750" algn="l">
              <a:buFont typeface="Arial" panose="020B0604020202020204" pitchFamily="34" charset="0"/>
              <a:buChar char="•"/>
            </a:pPr>
            <a:r>
              <a:rPr lang="en-US" sz="1800" b="0" i="0" u="none" strike="noStrike" baseline="0" dirty="0">
                <a:solidFill>
                  <a:srgbClr val="4D4D4F"/>
                </a:solidFill>
                <a:latin typeface="NimbusSan-Reg"/>
              </a:rPr>
              <a:t>What are some warning signs or red flags that may indicate that a relationship is becoming unhealthy?</a:t>
            </a:r>
          </a:p>
          <a:p>
            <a:pPr algn="l"/>
            <a:endParaRPr lang="en-US" sz="1800" b="0" i="0" u="none" strike="noStrike" baseline="0" dirty="0">
              <a:solidFill>
                <a:srgbClr val="4D4D4F"/>
              </a:solidFill>
              <a:latin typeface="NimbusSan-Reg"/>
            </a:endParaRPr>
          </a:p>
          <a:p>
            <a:pPr algn="l"/>
            <a:r>
              <a:rPr lang="en-US" sz="1800" b="0" i="0" u="none" strike="noStrike" baseline="0" dirty="0">
                <a:solidFill>
                  <a:srgbClr val="4D4D4F"/>
                </a:solidFill>
                <a:latin typeface="NimbusSan-Reg"/>
              </a:rPr>
              <a:t>Invite students to share their answers with the group.</a:t>
            </a:r>
            <a:endParaRPr lang="en-US" dirty="0"/>
          </a:p>
        </p:txBody>
      </p:sp>
      <p:sp>
        <p:nvSpPr>
          <p:cNvPr id="4" name="Slide Number Placeholder 3"/>
          <p:cNvSpPr>
            <a:spLocks noGrp="1"/>
          </p:cNvSpPr>
          <p:nvPr>
            <p:ph type="sldNum" sz="quarter" idx="5"/>
          </p:nvPr>
        </p:nvSpPr>
        <p:spPr/>
        <p:txBody>
          <a:bodyPr/>
          <a:lstStyle/>
          <a:p>
            <a:fld id="{A6DD72F6-E0AF-4BBB-A793-1772A3EFFF04}" type="slidenum">
              <a:rPr lang="en-US" smtClean="0"/>
              <a:t>10</a:t>
            </a:fld>
            <a:endParaRPr lang="en-US"/>
          </a:p>
        </p:txBody>
      </p:sp>
    </p:spTree>
    <p:extLst>
      <p:ext uri="{BB962C8B-B14F-4D97-AF65-F5344CB8AC3E}">
        <p14:creationId xmlns:p14="http://schemas.microsoft.com/office/powerpoint/2010/main" val="1061859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10;&#10;Description automatically generated with medium confidence">
            <a:extLst>
              <a:ext uri="{FF2B5EF4-FFF2-40B4-BE49-F238E27FC236}">
                <a16:creationId xmlns:a16="http://schemas.microsoft.com/office/drawing/2014/main" id="{25E2A431-9E31-49F1-A4B3-6D6728A49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5074920"/>
          </a:xfrm>
          <a:prstGeom prst="rect">
            <a:avLst/>
          </a:prstGeom>
        </p:spPr>
      </p:pic>
      <p:pic>
        <p:nvPicPr>
          <p:cNvPr id="8" name="Picture 7">
            <a:extLst>
              <a:ext uri="{FF2B5EF4-FFF2-40B4-BE49-F238E27FC236}">
                <a16:creationId xmlns:a16="http://schemas.microsoft.com/office/drawing/2014/main" id="{FB70AB5C-F334-4C16-883D-91F11AAE56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19186" y="4075146"/>
            <a:ext cx="2159743" cy="779294"/>
          </a:xfrm>
          <a:prstGeom prst="rect">
            <a:avLst/>
          </a:prstGeom>
        </p:spPr>
      </p:pic>
      <p:grpSp>
        <p:nvGrpSpPr>
          <p:cNvPr id="9" name="Group 8">
            <a:extLst>
              <a:ext uri="{FF2B5EF4-FFF2-40B4-BE49-F238E27FC236}">
                <a16:creationId xmlns:a16="http://schemas.microsoft.com/office/drawing/2014/main" id="{41E7A7C7-7474-48EE-B521-122FF1AC11BB}"/>
              </a:ext>
            </a:extLst>
          </p:cNvPr>
          <p:cNvGrpSpPr/>
          <p:nvPr userDrawn="1"/>
        </p:nvGrpSpPr>
        <p:grpSpPr>
          <a:xfrm>
            <a:off x="0" y="6181190"/>
            <a:ext cx="2194229" cy="676810"/>
            <a:chOff x="4812210" y="6107510"/>
            <a:chExt cx="2194229" cy="676810"/>
          </a:xfrm>
        </p:grpSpPr>
        <p:pic>
          <p:nvPicPr>
            <p:cNvPr id="10" name="Picture 9" descr="Logo&#10;&#10;Description automatically generated">
              <a:extLst>
                <a:ext uri="{FF2B5EF4-FFF2-40B4-BE49-F238E27FC236}">
                  <a16:creationId xmlns:a16="http://schemas.microsoft.com/office/drawing/2014/main" id="{317702A5-EC03-43B4-9F38-237BE2B4BD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1224" y="6107510"/>
              <a:ext cx="1015215" cy="676810"/>
            </a:xfrm>
            <a:prstGeom prst="rect">
              <a:avLst/>
            </a:prstGeom>
          </p:spPr>
        </p:pic>
        <p:sp>
          <p:nvSpPr>
            <p:cNvPr id="11" name="TextBox 10">
              <a:extLst>
                <a:ext uri="{FF2B5EF4-FFF2-40B4-BE49-F238E27FC236}">
                  <a16:creationId xmlns:a16="http://schemas.microsoft.com/office/drawing/2014/main" id="{B5F2DA14-DA8D-4501-AA82-FAFAA4269FEC}"/>
                </a:ext>
              </a:extLst>
            </p:cNvPr>
            <p:cNvSpPr txBox="1"/>
            <p:nvPr/>
          </p:nvSpPr>
          <p:spPr>
            <a:xfrm>
              <a:off x="4812210" y="6294229"/>
              <a:ext cx="1610420" cy="246221"/>
            </a:xfrm>
            <a:prstGeom prst="rect">
              <a:avLst/>
            </a:prstGeom>
            <a:noFill/>
          </p:spPr>
          <p:txBody>
            <a:bodyPr wrap="square" rtlCol="0">
              <a:spAutoFit/>
            </a:bodyPr>
            <a:lstStyle/>
            <a:p>
              <a:pPr algn="ctr"/>
              <a:r>
                <a:rPr lang="en-US" sz="1000" i="1" dirty="0">
                  <a:solidFill>
                    <a:srgbClr val="595959"/>
                  </a:solidFill>
                  <a:latin typeface="Lato" panose="020F0502020204030203" pitchFamily="34" charset="0"/>
                </a:rPr>
                <a:t>Brought to you by</a:t>
              </a:r>
            </a:p>
          </p:txBody>
        </p:sp>
      </p:grpSp>
    </p:spTree>
    <p:extLst>
      <p:ext uri="{BB962C8B-B14F-4D97-AF65-F5344CB8AC3E}">
        <p14:creationId xmlns:p14="http://schemas.microsoft.com/office/powerpoint/2010/main" val="18071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7BD2B0-B6A7-48FB-A906-2D8066F40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30" name="Picture 6">
            <a:extLst>
              <a:ext uri="{FF2B5EF4-FFF2-40B4-BE49-F238E27FC236}">
                <a16:creationId xmlns:a16="http://schemas.microsoft.com/office/drawing/2014/main" id="{71FC2710-3016-4961-925D-3B6C43F1B38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6183318"/>
            <a:ext cx="12191998" cy="6835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65C41DF-E641-4522-B79A-AD02A93B46E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0" y="6358075"/>
            <a:ext cx="1615538" cy="582930"/>
          </a:xfrm>
          <a:prstGeom prst="rect">
            <a:avLst/>
          </a:prstGeom>
        </p:spPr>
      </p:pic>
      <p:pic>
        <p:nvPicPr>
          <p:cNvPr id="1031" name="Picture 7">
            <a:extLst>
              <a:ext uri="{FF2B5EF4-FFF2-40B4-BE49-F238E27FC236}">
                <a16:creationId xmlns:a16="http://schemas.microsoft.com/office/drawing/2014/main" id="{5FE42F0C-D667-4CFA-AA0B-3ABA1B1C6EBD}"/>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20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DE2E7D-0087-43A2-B4EF-4D68A611E4F3}"/>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1" y="0"/>
            <a:ext cx="12192000" cy="6858000"/>
          </a:xfrm>
          <a:prstGeom prst="rect">
            <a:avLst/>
          </a:prstGeom>
          <a:noFill/>
        </p:spPr>
      </p:pic>
      <p:pic>
        <p:nvPicPr>
          <p:cNvPr id="8" name="Picture 7">
            <a:extLst>
              <a:ext uri="{FF2B5EF4-FFF2-40B4-BE49-F238E27FC236}">
                <a16:creationId xmlns:a16="http://schemas.microsoft.com/office/drawing/2014/main" id="{42D0C5F7-63EE-44C3-BBAD-4669B0B28286}"/>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rot="5400000">
            <a:off x="5753171" y="-5753172"/>
            <a:ext cx="685657" cy="12192000"/>
          </a:xfrm>
          <a:prstGeom prst="rect">
            <a:avLst/>
          </a:prstGeom>
        </p:spPr>
      </p:pic>
      <p:pic>
        <p:nvPicPr>
          <p:cNvPr id="10" name="Picture 9">
            <a:extLst>
              <a:ext uri="{FF2B5EF4-FFF2-40B4-BE49-F238E27FC236}">
                <a16:creationId xmlns:a16="http://schemas.microsoft.com/office/drawing/2014/main" id="{FEF684F2-0D72-41D3-B78E-B2FD4B89148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2864304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40F5C7-1248-4D96-AF35-FCEF80A745B1}"/>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316493" y="0"/>
            <a:ext cx="1875508" cy="6858000"/>
          </a:xfrm>
          <a:prstGeom prst="rect">
            <a:avLst/>
          </a:prstGeom>
          <a:noFill/>
        </p:spPr>
      </p:pic>
      <p:pic>
        <p:nvPicPr>
          <p:cNvPr id="9" name="Picture 8">
            <a:extLst>
              <a:ext uri="{FF2B5EF4-FFF2-40B4-BE49-F238E27FC236}">
                <a16:creationId xmlns:a16="http://schemas.microsoft.com/office/drawing/2014/main" id="{69DC597D-9340-4C5E-9552-E330AA42BC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69267" y="0"/>
            <a:ext cx="480060" cy="6858000"/>
          </a:xfrm>
          <a:prstGeom prst="rect">
            <a:avLst/>
          </a:prstGeom>
        </p:spPr>
      </p:pic>
      <p:pic>
        <p:nvPicPr>
          <p:cNvPr id="10" name="Picture 9">
            <a:extLst>
              <a:ext uri="{FF2B5EF4-FFF2-40B4-BE49-F238E27FC236}">
                <a16:creationId xmlns:a16="http://schemas.microsoft.com/office/drawing/2014/main" id="{C0CE2498-D417-4A27-8569-533D6CF450C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6662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arallelogram 5">
            <a:extLst>
              <a:ext uri="{FF2B5EF4-FFF2-40B4-BE49-F238E27FC236}">
                <a16:creationId xmlns:a16="http://schemas.microsoft.com/office/drawing/2014/main" id="{E7C079E1-8A94-4316-B353-37C1D2C76E07}"/>
              </a:ext>
            </a:extLst>
          </p:cNvPr>
          <p:cNvSpPr/>
          <p:nvPr userDrawn="1"/>
        </p:nvSpPr>
        <p:spPr>
          <a:xfrm>
            <a:off x="4468762" y="0"/>
            <a:ext cx="7723238" cy="6858000"/>
          </a:xfrm>
          <a:prstGeom prst="parallelogram">
            <a:avLst>
              <a:gd name="adj" fmla="val 3363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Euphemia"/>
              <a:ea typeface="+mn-ea"/>
              <a:cs typeface="+mn-cs"/>
            </a:endParaRPr>
          </a:p>
        </p:txBody>
      </p:sp>
      <p:pic>
        <p:nvPicPr>
          <p:cNvPr id="8" name="Picture 7">
            <a:extLst>
              <a:ext uri="{FF2B5EF4-FFF2-40B4-BE49-F238E27FC236}">
                <a16:creationId xmlns:a16="http://schemas.microsoft.com/office/drawing/2014/main" id="{E0759C16-B672-4A89-BB26-25492EDEF1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10260" y="6057715"/>
            <a:ext cx="1615538" cy="582930"/>
          </a:xfrm>
          <a:prstGeom prst="rect">
            <a:avLst/>
          </a:prstGeom>
        </p:spPr>
      </p:pic>
    </p:spTree>
    <p:extLst>
      <p:ext uri="{BB962C8B-B14F-4D97-AF65-F5344CB8AC3E}">
        <p14:creationId xmlns:p14="http://schemas.microsoft.com/office/powerpoint/2010/main" val="407866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BF093E-D456-4426-90D4-3C291802FAF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88231" y="5862262"/>
            <a:ext cx="1615538" cy="582930"/>
          </a:xfrm>
          <a:prstGeom prst="rect">
            <a:avLst/>
          </a:prstGeom>
        </p:spPr>
      </p:pic>
    </p:spTree>
    <p:extLst>
      <p:ext uri="{BB962C8B-B14F-4D97-AF65-F5344CB8AC3E}">
        <p14:creationId xmlns:p14="http://schemas.microsoft.com/office/powerpoint/2010/main" val="395442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C984CF-AD76-4AE9-87B7-2EAE819E58C3}"/>
              </a:ext>
            </a:extLst>
          </p:cNvPr>
          <p:cNvPicPr>
            <a:picLocks noChangeAspect="1"/>
          </p:cNvPicPr>
          <p:nvPr userDrawn="1"/>
        </p:nvPicPr>
        <p:blipFill>
          <a:blip r:embed="rId2" cstate="screen">
            <a:duotone>
              <a:prstClr val="black"/>
              <a:schemeClr val="accent1">
                <a:tint val="45000"/>
                <a:satMod val="400000"/>
              </a:schemeClr>
            </a:duotone>
            <a:alphaModFix amt="50000"/>
            <a:extLst>
              <a:ext uri="{28A0092B-C50C-407E-A947-70E740481C1C}">
                <a14:useLocalDpi xmlns:a14="http://schemas.microsoft.com/office/drawing/2010/main"/>
              </a:ext>
            </a:extLst>
          </a:blip>
          <a:srcRect/>
          <a:stretch/>
        </p:blipFill>
        <p:spPr>
          <a:xfrm>
            <a:off x="6096000" y="0"/>
            <a:ext cx="6096000" cy="6858000"/>
          </a:xfrm>
          <a:prstGeom prst="rect">
            <a:avLst/>
          </a:prstGeom>
          <a:noFill/>
        </p:spPr>
      </p:pic>
    </p:spTree>
    <p:extLst>
      <p:ext uri="{BB962C8B-B14F-4D97-AF65-F5344CB8AC3E}">
        <p14:creationId xmlns:p14="http://schemas.microsoft.com/office/powerpoint/2010/main" val="416202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4D16A-22C5-4803-B3B4-1E3723127B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5859" b="-647"/>
          <a:stretch/>
        </p:blipFill>
        <p:spPr>
          <a:xfrm>
            <a:off x="0" y="0"/>
            <a:ext cx="12192000" cy="6235700"/>
          </a:xfrm>
          <a:prstGeom prst="rect">
            <a:avLst/>
          </a:prstGeom>
        </p:spPr>
      </p:pic>
      <p:pic>
        <p:nvPicPr>
          <p:cNvPr id="9" name="Picture 8">
            <a:extLst>
              <a:ext uri="{FF2B5EF4-FFF2-40B4-BE49-F238E27FC236}">
                <a16:creationId xmlns:a16="http://schemas.microsoft.com/office/drawing/2014/main" id="{108C03EB-F3FD-42E0-BD1E-F80F1874413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25546" y="3593370"/>
            <a:ext cx="1615538" cy="582929"/>
          </a:xfrm>
          <a:prstGeom prst="rect">
            <a:avLst/>
          </a:prstGeom>
        </p:spPr>
      </p:pic>
    </p:spTree>
    <p:extLst>
      <p:ext uri="{BB962C8B-B14F-4D97-AF65-F5344CB8AC3E}">
        <p14:creationId xmlns:p14="http://schemas.microsoft.com/office/powerpoint/2010/main" val="3447302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F5C4CB-43E9-42F7-ABD2-628AE02050C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3270" y="25472"/>
            <a:ext cx="12192000" cy="6858000"/>
          </a:xfrm>
          <a:prstGeom prst="rect">
            <a:avLst/>
          </a:prstGeom>
          <a:noFill/>
        </p:spPr>
      </p:pic>
      <p:pic>
        <p:nvPicPr>
          <p:cNvPr id="9" name="Picture 8">
            <a:extLst>
              <a:ext uri="{FF2B5EF4-FFF2-40B4-BE49-F238E27FC236}">
                <a16:creationId xmlns:a16="http://schemas.microsoft.com/office/drawing/2014/main" id="{D36FB14B-E825-4680-9E5D-C7C5A3ADF91F}"/>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3" name="Picture 12">
            <a:extLst>
              <a:ext uri="{FF2B5EF4-FFF2-40B4-BE49-F238E27FC236}">
                <a16:creationId xmlns:a16="http://schemas.microsoft.com/office/drawing/2014/main" id="{497DB7DC-CD18-413B-8433-4DA3136834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494140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8382B3-7257-4718-93AE-39865AB7584B}"/>
              </a:ext>
            </a:extLst>
          </p:cNvPr>
          <p:cNvPicPr>
            <a:picLocks noChangeAspect="1"/>
          </p:cNvPicPr>
          <p:nvPr userDrawn="1"/>
        </p:nvPicPr>
        <p:blipFill rotWithShape="1">
          <a:blip r:embed="rId2" cstate="screen">
            <a:duotone>
              <a:prstClr val="black"/>
              <a:schemeClr val="accent1">
                <a:tint val="45000"/>
                <a:satMod val="400000"/>
              </a:schemeClr>
            </a:duotone>
            <a:alphaModFix amt="15000"/>
            <a:extLst>
              <a:ext uri="{28A0092B-C50C-407E-A947-70E740481C1C}">
                <a14:useLocalDpi xmlns:a14="http://schemas.microsoft.com/office/drawing/2010/main"/>
              </a:ext>
            </a:extLst>
          </a:blip>
          <a:srcRect/>
          <a:stretch/>
        </p:blipFill>
        <p:spPr>
          <a:xfrm>
            <a:off x="0" y="0"/>
            <a:ext cx="12192000" cy="6858000"/>
          </a:xfrm>
          <a:prstGeom prst="rect">
            <a:avLst/>
          </a:prstGeom>
          <a:noFill/>
        </p:spPr>
      </p:pic>
      <p:pic>
        <p:nvPicPr>
          <p:cNvPr id="16" name="Picture 15">
            <a:extLst>
              <a:ext uri="{FF2B5EF4-FFF2-40B4-BE49-F238E27FC236}">
                <a16:creationId xmlns:a16="http://schemas.microsoft.com/office/drawing/2014/main" id="{AEA9D55A-220F-4DCB-BDE0-9C626ACBC737}"/>
              </a:ext>
            </a:extLst>
          </p:cNvPr>
          <p:cNvPicPr>
            <a:picLocks noChangeAspect="1"/>
          </p:cNvPicPr>
          <p:nvPr userDrawn="1"/>
        </p:nvPicPr>
        <p:blipFill>
          <a:blip r:embed="rId3" cstate="screen">
            <a:alphaModFix amt="70000"/>
            <a:extLst>
              <a:ext uri="{28A0092B-C50C-407E-A947-70E740481C1C}">
                <a14:useLocalDpi xmlns:a14="http://schemas.microsoft.com/office/drawing/2010/main"/>
              </a:ext>
            </a:extLst>
          </a:blip>
          <a:stretch>
            <a:fillRect/>
          </a:stretch>
        </p:blipFill>
        <p:spPr>
          <a:xfrm>
            <a:off x="3270" y="0"/>
            <a:ext cx="480060" cy="6858000"/>
          </a:xfrm>
          <a:prstGeom prst="rect">
            <a:avLst/>
          </a:prstGeom>
        </p:spPr>
      </p:pic>
      <p:pic>
        <p:nvPicPr>
          <p:cNvPr id="19" name="Picture 18">
            <a:extLst>
              <a:ext uri="{FF2B5EF4-FFF2-40B4-BE49-F238E27FC236}">
                <a16:creationId xmlns:a16="http://schemas.microsoft.com/office/drawing/2014/main" id="{32E9569A-1163-40BE-856F-0FA34240C34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288231" y="6102927"/>
            <a:ext cx="1615538" cy="582930"/>
          </a:xfrm>
          <a:prstGeom prst="rect">
            <a:avLst/>
          </a:prstGeom>
        </p:spPr>
      </p:pic>
    </p:spTree>
    <p:extLst>
      <p:ext uri="{BB962C8B-B14F-4D97-AF65-F5344CB8AC3E}">
        <p14:creationId xmlns:p14="http://schemas.microsoft.com/office/powerpoint/2010/main" val="379405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5654F-10E1-4509-AC84-1865543D37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633"/>
            <a:ext cx="12192000" cy="3713480"/>
          </a:xfrm>
          <a:prstGeom prst="rect">
            <a:avLst/>
          </a:prstGeom>
        </p:spPr>
      </p:pic>
      <p:pic>
        <p:nvPicPr>
          <p:cNvPr id="7" name="Picture 6">
            <a:extLst>
              <a:ext uri="{FF2B5EF4-FFF2-40B4-BE49-F238E27FC236}">
                <a16:creationId xmlns:a16="http://schemas.microsoft.com/office/drawing/2014/main" id="{E0FE7F63-AB2D-48B9-ABFA-413D4BB59D0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310260" y="3137535"/>
            <a:ext cx="1615538" cy="582930"/>
          </a:xfrm>
          <a:prstGeom prst="rect">
            <a:avLst/>
          </a:prstGeom>
        </p:spPr>
      </p:pic>
    </p:spTree>
    <p:extLst>
      <p:ext uri="{BB962C8B-B14F-4D97-AF65-F5344CB8AC3E}">
        <p14:creationId xmlns:p14="http://schemas.microsoft.com/office/powerpoint/2010/main" val="299244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0BB8-D38C-4E8D-A932-28930CACCFD4}"/>
              </a:ext>
            </a:extLst>
          </p:cNvPr>
          <p:cNvPicPr>
            <a:picLocks noChangeAspect="1"/>
          </p:cNvPicPr>
          <p:nvPr userDrawn="1"/>
        </p:nvPicPr>
        <p:blipFill rotWithShape="1">
          <a:blip r:embed="rId2" cstate="screen">
            <a:grayscl/>
            <a:alphaModFix amt="2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9" name="Picture 8">
            <a:extLst>
              <a:ext uri="{FF2B5EF4-FFF2-40B4-BE49-F238E27FC236}">
                <a16:creationId xmlns:a16="http://schemas.microsoft.com/office/drawing/2014/main" id="{855C7BCD-8FA4-4319-AC0D-26DC95C738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0" name="Picture 9">
            <a:extLst>
              <a:ext uri="{FF2B5EF4-FFF2-40B4-BE49-F238E27FC236}">
                <a16:creationId xmlns:a16="http://schemas.microsoft.com/office/drawing/2014/main" id="{43B20BC9-0EC8-4FBE-B739-114899A2C15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0062161" y="6102927"/>
            <a:ext cx="1615538" cy="582930"/>
          </a:xfrm>
          <a:prstGeom prst="rect">
            <a:avLst/>
          </a:prstGeom>
        </p:spPr>
      </p:pic>
    </p:spTree>
    <p:extLst>
      <p:ext uri="{BB962C8B-B14F-4D97-AF65-F5344CB8AC3E}">
        <p14:creationId xmlns:p14="http://schemas.microsoft.com/office/powerpoint/2010/main" val="123720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153E541C-C624-4A3D-AFDA-AAA2BBD1C02E}"/>
              </a:ext>
            </a:extLst>
          </p:cNvPr>
          <p:cNvPicPr>
            <a:picLocks noChangeAspect="1"/>
          </p:cNvPicPr>
          <p:nvPr userDrawn="1"/>
        </p:nvPicPr>
        <p:blipFill rotWithShape="1">
          <a:blip r:embed="rId2" cstate="screen">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215605" cy="6858000"/>
          </a:xfrm>
          <a:prstGeom prst="rect">
            <a:avLst/>
          </a:prstGeom>
          <a:noFill/>
        </p:spPr>
      </p:pic>
      <p:sp>
        <p:nvSpPr>
          <p:cNvPr id="9" name="Rectangle 8">
            <a:extLst>
              <a:ext uri="{FF2B5EF4-FFF2-40B4-BE49-F238E27FC236}">
                <a16:creationId xmlns:a16="http://schemas.microsoft.com/office/drawing/2014/main" id="{957236E9-D6C9-478F-AA51-5907E553A8CF}"/>
              </a:ext>
            </a:extLst>
          </p:cNvPr>
          <p:cNvSpPr/>
          <p:nvPr userDrawn="1"/>
        </p:nvSpPr>
        <p:spPr>
          <a:xfrm>
            <a:off x="0" y="0"/>
            <a:ext cx="1221560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10;&#10;Description automatically generated">
            <a:extLst>
              <a:ext uri="{FF2B5EF4-FFF2-40B4-BE49-F238E27FC236}">
                <a16:creationId xmlns:a16="http://schemas.microsoft.com/office/drawing/2014/main" id="{C50530CF-7DFD-4F7E-8A9A-9952905D044B}"/>
              </a:ext>
            </a:extLst>
          </p:cNvPr>
          <p:cNvPicPr>
            <a:picLocks noChangeAspect="1"/>
          </p:cNvPicPr>
          <p:nvPr userDrawn="1"/>
        </p:nvPicPr>
        <p:blipFill rotWithShape="1">
          <a:blip r:embed="rId4" cstate="screen">
            <a:duotone>
              <a:prstClr val="black"/>
              <a:schemeClr val="accent1">
                <a:tint val="45000"/>
                <a:satMod val="400000"/>
              </a:schemeClr>
            </a:duotone>
            <a:alphaModFix amt="35000"/>
            <a:extLst>
              <a:ext uri="{BEBA8EAE-BF5A-486C-A8C5-ECC9F3942E4B}">
                <a14:imgProps xmlns:a14="http://schemas.microsoft.com/office/drawing/2010/main">
                  <a14:imgLayer r:embed="rId5">
                    <a14:imgEffect>
                      <a14:brightnessContrast bright="-78000"/>
                    </a14:imgEffect>
                  </a14:imgLayer>
                </a14:imgProps>
              </a:ext>
              <a:ext uri="{28A0092B-C50C-407E-A947-70E740481C1C}">
                <a14:useLocalDpi xmlns:a14="http://schemas.microsoft.com/office/drawing/2010/main"/>
              </a:ext>
            </a:extLst>
          </a:blip>
          <a:srcRect/>
          <a:stretch/>
        </p:blipFill>
        <p:spPr>
          <a:xfrm>
            <a:off x="0" y="0"/>
            <a:ext cx="6971348" cy="6858000"/>
          </a:xfrm>
          <a:prstGeom prst="rect">
            <a:avLst/>
          </a:prstGeom>
        </p:spPr>
      </p:pic>
      <p:pic>
        <p:nvPicPr>
          <p:cNvPr id="32" name="Picture 31">
            <a:extLst>
              <a:ext uri="{FF2B5EF4-FFF2-40B4-BE49-F238E27FC236}">
                <a16:creationId xmlns:a16="http://schemas.microsoft.com/office/drawing/2014/main" id="{CC09987D-71A3-4813-B7A4-7F3359DE73C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0115550" y="6107233"/>
            <a:ext cx="1900238" cy="685657"/>
          </a:xfrm>
          <a:prstGeom prst="rect">
            <a:avLst/>
          </a:prstGeom>
        </p:spPr>
      </p:pic>
    </p:spTree>
    <p:extLst>
      <p:ext uri="{BB962C8B-B14F-4D97-AF65-F5344CB8AC3E}">
        <p14:creationId xmlns:p14="http://schemas.microsoft.com/office/powerpoint/2010/main" val="367621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C28791-A844-48FA-814C-ED7976A7EA65}"/>
              </a:ext>
            </a:extLst>
          </p:cNvPr>
          <p:cNvPicPr>
            <a:picLocks noChangeAspect="1"/>
          </p:cNvPicPr>
          <p:nvPr userDrawn="1"/>
        </p:nvPicPr>
        <p:blipFill rotWithShape="1">
          <a:blip r:embed="rId2" cstate="screen">
            <a:grayscl/>
            <a:alphaModFix amt="20000"/>
            <a:extLst>
              <a:ext uri="{28A0092B-C50C-407E-A947-70E740481C1C}">
                <a14:useLocalDpi xmlns:a14="http://schemas.microsoft.com/office/drawing/2010/main"/>
              </a:ext>
            </a:extLst>
          </a:blip>
          <a:srcRect/>
          <a:stretch/>
        </p:blipFill>
        <p:spPr>
          <a:xfrm>
            <a:off x="9067800" y="0"/>
            <a:ext cx="3124200" cy="6858000"/>
          </a:xfrm>
          <a:prstGeom prst="rect">
            <a:avLst/>
          </a:prstGeom>
          <a:noFill/>
        </p:spPr>
      </p:pic>
      <p:pic>
        <p:nvPicPr>
          <p:cNvPr id="10" name="Picture 9">
            <a:extLst>
              <a:ext uri="{FF2B5EF4-FFF2-40B4-BE49-F238E27FC236}">
                <a16:creationId xmlns:a16="http://schemas.microsoft.com/office/drawing/2014/main" id="{86926DFB-CD10-4FBB-AC2F-EAEF948BBE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67800" y="0"/>
            <a:ext cx="480060" cy="6858000"/>
          </a:xfrm>
          <a:prstGeom prst="rect">
            <a:avLst/>
          </a:prstGeom>
        </p:spPr>
      </p:pic>
      <p:pic>
        <p:nvPicPr>
          <p:cNvPr id="11" name="Picture 10">
            <a:extLst>
              <a:ext uri="{FF2B5EF4-FFF2-40B4-BE49-F238E27FC236}">
                <a16:creationId xmlns:a16="http://schemas.microsoft.com/office/drawing/2014/main" id="{5B83E3E1-9760-45B5-8D4E-0EDF26CE42E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062161" y="6100623"/>
            <a:ext cx="1615538" cy="582930"/>
          </a:xfrm>
          <a:prstGeom prst="rect">
            <a:avLst/>
          </a:prstGeom>
        </p:spPr>
      </p:pic>
    </p:spTree>
    <p:extLst>
      <p:ext uri="{BB962C8B-B14F-4D97-AF65-F5344CB8AC3E}">
        <p14:creationId xmlns:p14="http://schemas.microsoft.com/office/powerpoint/2010/main" val="271689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5F89B-8A9F-4A43-9341-9E2018C0C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A0A4A8-CC36-4FE8-9B03-27E6D039C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2EE672-F75F-4EA7-857B-344ECE0B1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A0CA60-134A-405D-ABD3-BD7CB312C0A9}" type="datetimeFigureOut">
              <a:rPr lang="en-US" smtClean="0"/>
              <a:t>12/20/2023</a:t>
            </a:fld>
            <a:endParaRPr lang="en-US"/>
          </a:p>
        </p:txBody>
      </p:sp>
      <p:sp>
        <p:nvSpPr>
          <p:cNvPr id="5" name="Footer Placeholder 4">
            <a:extLst>
              <a:ext uri="{FF2B5EF4-FFF2-40B4-BE49-F238E27FC236}">
                <a16:creationId xmlns:a16="http://schemas.microsoft.com/office/drawing/2014/main" id="{0AD25757-002F-4D07-ABD1-3F84DBB85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96367B-8B73-4DDB-950D-8F6FAE9DB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A070D-6B7F-44C4-8919-A9478B278F73}" type="slidenum">
              <a:rPr lang="en-US" smtClean="0"/>
              <a:t>‹#›</a:t>
            </a:fld>
            <a:endParaRPr lang="en-US"/>
          </a:p>
        </p:txBody>
      </p:sp>
    </p:spTree>
    <p:extLst>
      <p:ext uri="{BB962C8B-B14F-4D97-AF65-F5344CB8AC3E}">
        <p14:creationId xmlns:p14="http://schemas.microsoft.com/office/powerpoint/2010/main" val="2440268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2E592-C61F-40E6-B87F-6C1EFE382C84}"/>
              </a:ext>
            </a:extLst>
          </p:cNvPr>
          <p:cNvSpPr txBox="1"/>
          <p:nvPr/>
        </p:nvSpPr>
        <p:spPr>
          <a:xfrm>
            <a:off x="590502" y="4731689"/>
            <a:ext cx="11376212" cy="646331"/>
          </a:xfrm>
          <a:prstGeom prst="rect">
            <a:avLst/>
          </a:prstGeom>
          <a:noFill/>
        </p:spPr>
        <p:txBody>
          <a:bodyPr wrap="square" rtlCol="0">
            <a:spAutoFit/>
          </a:bodyPr>
          <a:lstStyle/>
          <a:p>
            <a:pPr algn="ctr"/>
            <a:r>
              <a:rPr lang="en-US" sz="3600" dirty="0">
                <a:latin typeface="+mj-lt"/>
              </a:rPr>
              <a:t>RELATIONSHIPS IN THE DIGITAL AGE</a:t>
            </a:r>
          </a:p>
        </p:txBody>
      </p:sp>
      <p:sp>
        <p:nvSpPr>
          <p:cNvPr id="3" name="TextBox 2">
            <a:extLst>
              <a:ext uri="{FF2B5EF4-FFF2-40B4-BE49-F238E27FC236}">
                <a16:creationId xmlns:a16="http://schemas.microsoft.com/office/drawing/2014/main" id="{79EC6880-8B4C-4602-88F2-06BAFD73D8AC}"/>
              </a:ext>
            </a:extLst>
          </p:cNvPr>
          <p:cNvSpPr txBox="1"/>
          <p:nvPr/>
        </p:nvSpPr>
        <p:spPr>
          <a:xfrm>
            <a:off x="4236128" y="5437823"/>
            <a:ext cx="3719743" cy="400110"/>
          </a:xfrm>
          <a:prstGeom prst="rect">
            <a:avLst/>
          </a:prstGeom>
          <a:noFill/>
        </p:spPr>
        <p:txBody>
          <a:bodyPr wrap="square" rtlCol="0">
            <a:spAutoFit/>
          </a:bodyPr>
          <a:lstStyle/>
          <a:p>
            <a:pPr algn="ctr"/>
            <a:r>
              <a:rPr lang="en-US" sz="2000" i="1" dirty="0"/>
              <a:t>[School or Class Name]</a:t>
            </a:r>
          </a:p>
        </p:txBody>
      </p:sp>
      <p:sp>
        <p:nvSpPr>
          <p:cNvPr id="4" name="TextBox 3">
            <a:extLst>
              <a:ext uri="{FF2B5EF4-FFF2-40B4-BE49-F238E27FC236}">
                <a16:creationId xmlns:a16="http://schemas.microsoft.com/office/drawing/2014/main" id="{F9D653C6-C00E-8156-9448-08EB4DF13897}"/>
              </a:ext>
            </a:extLst>
          </p:cNvPr>
          <p:cNvSpPr txBox="1"/>
          <p:nvPr/>
        </p:nvSpPr>
        <p:spPr>
          <a:xfrm>
            <a:off x="1603514" y="6101296"/>
            <a:ext cx="10363200" cy="646331"/>
          </a:xfrm>
          <a:prstGeom prst="rect">
            <a:avLst/>
          </a:prstGeom>
          <a:noFill/>
        </p:spPr>
        <p:txBody>
          <a:bodyPr wrap="square">
            <a:spAutoFit/>
          </a:bodyPr>
          <a:lstStyle/>
          <a:p>
            <a:pPr algn="r">
              <a:defRPr/>
            </a:pPr>
            <a:r>
              <a:rPr lang="en-US" sz="1200" dirty="0">
                <a:effectLst/>
                <a:latin typeface="Arial" panose="020B0604020202020204" pitchFamily="34" charset="0"/>
                <a:ea typeface="Arial" panose="020B0604020202020204" pitchFamily="34" charset="0"/>
                <a:cs typeface="Arial" panose="020B0604020202020204" pitchFamily="34" charset="0"/>
              </a:rPr>
              <a:t>This presentation was developed by the National White Collar Crime Center under grant # 2020-VT-BX-K001, awarded by the Office for Victims of Crime, Office of Justice Programs, U.S. Department of Justice. The opinions, findings, and conclusions or recommendations expressed in this presentation are those of the contributors and do not necessarily represent the official position of the U.S. Department of Justice.</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399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729913A-906F-4FF6-BD15-F22F9B758F2B}"/>
              </a:ext>
            </a:extLst>
          </p:cNvPr>
          <p:cNvSpPr txBox="1">
            <a:spLocks/>
          </p:cNvSpPr>
          <p:nvPr/>
        </p:nvSpPr>
        <p:spPr>
          <a:xfrm>
            <a:off x="2798851" y="581967"/>
            <a:ext cx="6590833" cy="80560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REFLECT </a:t>
            </a:r>
            <a:r>
              <a:rPr lang="en-US" sz="4000" dirty="0">
                <a:solidFill>
                  <a:schemeClr val="accent5"/>
                </a:solidFill>
                <a:latin typeface="+mj-lt"/>
              </a:rPr>
              <a:t>AND REVIEW</a:t>
            </a:r>
          </a:p>
        </p:txBody>
      </p:sp>
      <p:sp>
        <p:nvSpPr>
          <p:cNvPr id="9" name="TextBox 8">
            <a:extLst>
              <a:ext uri="{FF2B5EF4-FFF2-40B4-BE49-F238E27FC236}">
                <a16:creationId xmlns:a16="http://schemas.microsoft.com/office/drawing/2014/main" id="{A6B7AC59-74EE-4418-BD49-E9998F9466FB}"/>
              </a:ext>
            </a:extLst>
          </p:cNvPr>
          <p:cNvSpPr txBox="1"/>
          <p:nvPr/>
        </p:nvSpPr>
        <p:spPr>
          <a:xfrm>
            <a:off x="3047134" y="3285897"/>
            <a:ext cx="6094268"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grpSp>
        <p:nvGrpSpPr>
          <p:cNvPr id="12" name="Group 11">
            <a:extLst>
              <a:ext uri="{FF2B5EF4-FFF2-40B4-BE49-F238E27FC236}">
                <a16:creationId xmlns:a16="http://schemas.microsoft.com/office/drawing/2014/main" id="{1B0100CC-8009-403A-833F-45176F225209}"/>
              </a:ext>
            </a:extLst>
          </p:cNvPr>
          <p:cNvGrpSpPr/>
          <p:nvPr/>
        </p:nvGrpSpPr>
        <p:grpSpPr>
          <a:xfrm>
            <a:off x="2191407" y="1387573"/>
            <a:ext cx="3677309" cy="4776744"/>
            <a:chOff x="3630917" y="1790598"/>
            <a:chExt cx="2465079" cy="3527568"/>
          </a:xfrm>
        </p:grpSpPr>
        <p:sp>
          <p:nvSpPr>
            <p:cNvPr id="13" name="TextBox 12">
              <a:extLst>
                <a:ext uri="{FF2B5EF4-FFF2-40B4-BE49-F238E27FC236}">
                  <a16:creationId xmlns:a16="http://schemas.microsoft.com/office/drawing/2014/main" id="{96C345E1-BFC4-4358-88DA-B4BCCF216E58}"/>
                </a:ext>
              </a:extLst>
            </p:cNvPr>
            <p:cNvSpPr txBox="1">
              <a:spLocks/>
            </p:cNvSpPr>
            <p:nvPr/>
          </p:nvSpPr>
          <p:spPr>
            <a:xfrm>
              <a:off x="3630917" y="1790598"/>
              <a:ext cx="2465079" cy="3527568"/>
            </a:xfrm>
            <a:prstGeom prst="roundRect">
              <a:avLst/>
            </a:prstGeom>
            <a:solidFill>
              <a:schemeClr val="tx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are some components of a healthy relationship?</a:t>
              </a:r>
            </a:p>
          </p:txBody>
        </p:sp>
        <p:pic>
          <p:nvPicPr>
            <p:cNvPr id="14" name="Graphic 13" descr="Signature outline">
              <a:extLst>
                <a:ext uri="{FF2B5EF4-FFF2-40B4-BE49-F238E27FC236}">
                  <a16:creationId xmlns:a16="http://schemas.microsoft.com/office/drawing/2014/main" id="{995114B1-387B-4210-95C9-7EEB07E2D7E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177656" y="2186385"/>
              <a:ext cx="1371600" cy="1371600"/>
            </a:xfrm>
            <a:prstGeom prst="rect">
              <a:avLst/>
            </a:prstGeom>
          </p:spPr>
        </p:pic>
      </p:grpSp>
      <p:grpSp>
        <p:nvGrpSpPr>
          <p:cNvPr id="18" name="Group 17">
            <a:extLst>
              <a:ext uri="{FF2B5EF4-FFF2-40B4-BE49-F238E27FC236}">
                <a16:creationId xmlns:a16="http://schemas.microsoft.com/office/drawing/2014/main" id="{A3A452C6-8645-4CAE-8905-EB2AA8F74DD2}"/>
              </a:ext>
            </a:extLst>
          </p:cNvPr>
          <p:cNvGrpSpPr/>
          <p:nvPr/>
        </p:nvGrpSpPr>
        <p:grpSpPr>
          <a:xfrm>
            <a:off x="6323285" y="1387573"/>
            <a:ext cx="3600242" cy="4776744"/>
            <a:chOff x="6451957" y="1790598"/>
            <a:chExt cx="2465079" cy="3527568"/>
          </a:xfrm>
        </p:grpSpPr>
        <p:sp>
          <p:nvSpPr>
            <p:cNvPr id="19" name="TextBox 18">
              <a:extLst>
                <a:ext uri="{FF2B5EF4-FFF2-40B4-BE49-F238E27FC236}">
                  <a16:creationId xmlns:a16="http://schemas.microsoft.com/office/drawing/2014/main" id="{6D05309A-5CA1-4EC3-BCB0-40737229C0F3}"/>
                </a:ext>
              </a:extLst>
            </p:cNvPr>
            <p:cNvSpPr txBox="1">
              <a:spLocks/>
            </p:cNvSpPr>
            <p:nvPr/>
          </p:nvSpPr>
          <p:spPr>
            <a:xfrm>
              <a:off x="6451957" y="1790598"/>
              <a:ext cx="2465079" cy="3527568"/>
            </a:xfrm>
            <a:prstGeom prst="roundRect">
              <a:avLst/>
            </a:prstGeom>
            <a:solidFill>
              <a:schemeClr val="accent2">
                <a:lumMod val="75000"/>
              </a:schemeClr>
            </a:solidFill>
          </p:spPr>
          <p:txBody>
            <a:bodyPr wrap="square" rtlCol="0" anchor="ctr">
              <a:noAutofit/>
            </a:bodyPr>
            <a:lstStyle/>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What are some warning signs or red flags that may indicate that a relationship is becoming unhealthy?</a:t>
              </a:r>
            </a:p>
            <a:p>
              <a:pPr algn="ctr"/>
              <a:endParaRPr lang="en-US" sz="2400" dirty="0">
                <a:solidFill>
                  <a:schemeClr val="bg1"/>
                </a:solidFill>
                <a:latin typeface="Arial" panose="020B0604020202020204" pitchFamily="34" charset="0"/>
                <a:cs typeface="Arial" panose="020B0604020202020204" pitchFamily="34" charset="0"/>
              </a:endParaRPr>
            </a:p>
          </p:txBody>
        </p:sp>
        <p:pic>
          <p:nvPicPr>
            <p:cNvPr id="20" name="Graphic 19" descr="Lights On outline">
              <a:extLst>
                <a:ext uri="{FF2B5EF4-FFF2-40B4-BE49-F238E27FC236}">
                  <a16:creationId xmlns:a16="http://schemas.microsoft.com/office/drawing/2014/main" id="{6D5DEA40-E35C-45E8-855C-B2A5E8428BB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998696" y="1892973"/>
              <a:ext cx="1371600" cy="1371600"/>
            </a:xfrm>
            <a:prstGeom prst="rect">
              <a:avLst/>
            </a:prstGeom>
          </p:spPr>
        </p:pic>
      </p:grpSp>
    </p:spTree>
    <p:extLst>
      <p:ext uri="{BB962C8B-B14F-4D97-AF65-F5344CB8AC3E}">
        <p14:creationId xmlns:p14="http://schemas.microsoft.com/office/powerpoint/2010/main" val="1357279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A7D51FE-956C-42F3-A45B-B737BC4BDCB2}"/>
              </a:ext>
            </a:extLst>
          </p:cNvPr>
          <p:cNvSpPr txBox="1">
            <a:spLocks/>
          </p:cNvSpPr>
          <p:nvPr/>
        </p:nvSpPr>
        <p:spPr>
          <a:xfrm>
            <a:off x="493588" y="465912"/>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200" dirty="0">
                <a:latin typeface="+mj-lt"/>
              </a:rPr>
              <a:t>UPCOMING MEETINGS</a:t>
            </a:r>
            <a:br>
              <a:rPr lang="en-US" sz="3200" dirty="0">
                <a:latin typeface="+mj-lt"/>
              </a:rPr>
            </a:br>
            <a:r>
              <a:rPr lang="en-US" sz="3200" dirty="0">
                <a:solidFill>
                  <a:schemeClr val="accent5"/>
                </a:solidFill>
                <a:latin typeface="+mj-lt"/>
              </a:rPr>
              <a:t>AND IMPORTANT INFO</a:t>
            </a:r>
          </a:p>
        </p:txBody>
      </p:sp>
      <p:sp>
        <p:nvSpPr>
          <p:cNvPr id="6" name="Rectangle 5">
            <a:extLst>
              <a:ext uri="{FF2B5EF4-FFF2-40B4-BE49-F238E27FC236}">
                <a16:creationId xmlns:a16="http://schemas.microsoft.com/office/drawing/2014/main" id="{39A7DD92-DCEB-419F-B525-5D9DBBB44092}"/>
              </a:ext>
            </a:extLst>
          </p:cNvPr>
          <p:cNvSpPr/>
          <p:nvPr/>
        </p:nvSpPr>
        <p:spPr>
          <a:xfrm>
            <a:off x="578426" y="1859972"/>
            <a:ext cx="8354319" cy="364720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aily calendar outline">
            <a:extLst>
              <a:ext uri="{FF2B5EF4-FFF2-40B4-BE49-F238E27FC236}">
                <a16:creationId xmlns:a16="http://schemas.microsoft.com/office/drawing/2014/main" id="{A439C410-1BDF-4DAA-9636-A3E3453F6D6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1944" y="2493818"/>
            <a:ext cx="1870364" cy="1870364"/>
          </a:xfrm>
          <a:prstGeom prst="rect">
            <a:avLst/>
          </a:prstGeom>
        </p:spPr>
      </p:pic>
      <p:sp>
        <p:nvSpPr>
          <p:cNvPr id="3" name="TextBox 2">
            <a:extLst>
              <a:ext uri="{FF2B5EF4-FFF2-40B4-BE49-F238E27FC236}">
                <a16:creationId xmlns:a16="http://schemas.microsoft.com/office/drawing/2014/main" id="{2E0D6B33-F8D4-5191-BAD5-973BE7D1AA88}"/>
              </a:ext>
            </a:extLst>
          </p:cNvPr>
          <p:cNvSpPr txBox="1"/>
          <p:nvPr/>
        </p:nvSpPr>
        <p:spPr>
          <a:xfrm>
            <a:off x="2722418" y="2649682"/>
            <a:ext cx="549141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[Upcoming meeting date/time]</a:t>
            </a:r>
          </a:p>
          <a:p>
            <a:pPr marL="285750" indent="-285750">
              <a:buFont typeface="Arial" panose="020B0604020202020204" pitchFamily="34" charset="0"/>
              <a:buChar char="•"/>
            </a:pPr>
            <a:r>
              <a:rPr lang="en-US" sz="2800" dirty="0"/>
              <a:t>[Text]</a:t>
            </a:r>
          </a:p>
          <a:p>
            <a:pPr marL="285750" indent="-285750">
              <a:buFont typeface="Arial" panose="020B0604020202020204" pitchFamily="34" charset="0"/>
              <a:buChar char="•"/>
            </a:pPr>
            <a:r>
              <a:rPr lang="en-US" sz="2800" dirty="0"/>
              <a:t>[Text]</a:t>
            </a:r>
          </a:p>
        </p:txBody>
      </p:sp>
    </p:spTree>
    <p:extLst>
      <p:ext uri="{BB962C8B-B14F-4D97-AF65-F5344CB8AC3E}">
        <p14:creationId xmlns:p14="http://schemas.microsoft.com/office/powerpoint/2010/main" val="299789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873102A-5E23-43AE-9566-81A48BD97A4E}"/>
              </a:ext>
            </a:extLst>
          </p:cNvPr>
          <p:cNvCxnSpPr>
            <a:cxnSpLocks/>
          </p:cNvCxnSpPr>
          <p:nvPr/>
        </p:nvCxnSpPr>
        <p:spPr>
          <a:xfrm>
            <a:off x="753686" y="2951268"/>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0074D2-5368-45B5-8C8A-0D74435F781C}"/>
              </a:ext>
            </a:extLst>
          </p:cNvPr>
          <p:cNvSpPr txBox="1"/>
          <p:nvPr/>
        </p:nvSpPr>
        <p:spPr>
          <a:xfrm>
            <a:off x="832194" y="2020112"/>
            <a:ext cx="632408"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1</a:t>
            </a:r>
          </a:p>
        </p:txBody>
      </p:sp>
      <p:sp>
        <p:nvSpPr>
          <p:cNvPr id="4" name="TextBox 3">
            <a:extLst>
              <a:ext uri="{FF2B5EF4-FFF2-40B4-BE49-F238E27FC236}">
                <a16:creationId xmlns:a16="http://schemas.microsoft.com/office/drawing/2014/main" id="{B6D99128-64E0-49E6-ABBD-0CCB614826E9}"/>
              </a:ext>
            </a:extLst>
          </p:cNvPr>
          <p:cNvSpPr txBox="1"/>
          <p:nvPr/>
        </p:nvSpPr>
        <p:spPr>
          <a:xfrm>
            <a:off x="1557277" y="2127833"/>
            <a:ext cx="4641555" cy="553998"/>
          </a:xfrm>
          <a:prstGeom prst="rect">
            <a:avLst/>
          </a:prstGeom>
          <a:noFill/>
        </p:spPr>
        <p:txBody>
          <a:bodyPr wrap="square" lIns="0" tIns="0" rIns="0" bIns="0" rtlCol="0">
            <a:spAutoFit/>
          </a:bodyPr>
          <a:lstStyle/>
          <a:p>
            <a:r>
              <a:rPr lang="en-US" dirty="0">
                <a:solidFill>
                  <a:schemeClr val="bg1"/>
                </a:solidFill>
                <a:latin typeface="+mn-lt"/>
              </a:rPr>
              <a:t>Apply elements of healthy relationships to in person and online interactions</a:t>
            </a:r>
          </a:p>
        </p:txBody>
      </p:sp>
      <p:cxnSp>
        <p:nvCxnSpPr>
          <p:cNvPr id="5" name="Straight Connector 4">
            <a:extLst>
              <a:ext uri="{FF2B5EF4-FFF2-40B4-BE49-F238E27FC236}">
                <a16:creationId xmlns:a16="http://schemas.microsoft.com/office/drawing/2014/main" id="{888F1947-B5D5-4D3B-ADAD-6E6D3D8F55A2}"/>
              </a:ext>
            </a:extLst>
          </p:cNvPr>
          <p:cNvCxnSpPr>
            <a:cxnSpLocks/>
          </p:cNvCxnSpPr>
          <p:nvPr/>
        </p:nvCxnSpPr>
        <p:spPr>
          <a:xfrm>
            <a:off x="753686" y="3958376"/>
            <a:ext cx="544945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DBB72ED-CFD5-4EFA-8E02-DBF31359A54E}"/>
              </a:ext>
            </a:extLst>
          </p:cNvPr>
          <p:cNvSpPr txBox="1"/>
          <p:nvPr/>
        </p:nvSpPr>
        <p:spPr>
          <a:xfrm>
            <a:off x="832194" y="3027220"/>
            <a:ext cx="390816" cy="769441"/>
          </a:xfrm>
          <a:prstGeom prst="rect">
            <a:avLst/>
          </a:prstGeom>
          <a:noFill/>
        </p:spPr>
        <p:txBody>
          <a:bodyPr wrap="square" rtlCol="0">
            <a:spAutoFit/>
          </a:bodyPr>
          <a:lstStyle/>
          <a:p>
            <a:r>
              <a:rPr lang="en-US" sz="4400" dirty="0">
                <a:solidFill>
                  <a:schemeClr val="accent3">
                    <a:lumMod val="40000"/>
                    <a:lumOff val="60000"/>
                  </a:schemeClr>
                </a:solidFill>
                <a:latin typeface="+mj-lt"/>
              </a:rPr>
              <a:t>2</a:t>
            </a:r>
          </a:p>
        </p:txBody>
      </p:sp>
      <p:sp>
        <p:nvSpPr>
          <p:cNvPr id="12" name="TextBox 11">
            <a:extLst>
              <a:ext uri="{FF2B5EF4-FFF2-40B4-BE49-F238E27FC236}">
                <a16:creationId xmlns:a16="http://schemas.microsoft.com/office/drawing/2014/main" id="{7F6E1DD7-D893-4A29-9E19-7660B3A1BCB3}"/>
              </a:ext>
            </a:extLst>
          </p:cNvPr>
          <p:cNvSpPr txBox="1"/>
          <p:nvPr/>
        </p:nvSpPr>
        <p:spPr>
          <a:xfrm>
            <a:off x="1557277" y="3134940"/>
            <a:ext cx="4641555" cy="553998"/>
          </a:xfrm>
          <a:prstGeom prst="rect">
            <a:avLst/>
          </a:prstGeom>
          <a:noFill/>
        </p:spPr>
        <p:txBody>
          <a:bodyPr wrap="square" lIns="0" tIns="0" rIns="0" bIns="0" rtlCol="0">
            <a:spAutoFit/>
          </a:bodyPr>
          <a:lstStyle/>
          <a:p>
            <a:r>
              <a:rPr lang="en-US" dirty="0">
                <a:solidFill>
                  <a:schemeClr val="bg1"/>
                </a:solidFill>
                <a:latin typeface="+mn-lt"/>
              </a:rPr>
              <a:t>Discern between harmless and potentially unsafe relationships</a:t>
            </a:r>
          </a:p>
        </p:txBody>
      </p:sp>
      <p:sp>
        <p:nvSpPr>
          <p:cNvPr id="16" name="Subtitle 2">
            <a:extLst>
              <a:ext uri="{FF2B5EF4-FFF2-40B4-BE49-F238E27FC236}">
                <a16:creationId xmlns:a16="http://schemas.microsoft.com/office/drawing/2014/main" id="{7DB5DF9D-DA56-4B82-AD68-D136A01272CB}"/>
              </a:ext>
            </a:extLst>
          </p:cNvPr>
          <p:cNvSpPr txBox="1">
            <a:spLocks/>
          </p:cNvSpPr>
          <p:nvPr/>
        </p:nvSpPr>
        <p:spPr>
          <a:xfrm>
            <a:off x="7196894" y="949748"/>
            <a:ext cx="4675558" cy="202761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4800" dirty="0">
                <a:solidFill>
                  <a:schemeClr val="bg1"/>
                </a:solidFill>
                <a:latin typeface="+mj-lt"/>
              </a:rPr>
              <a:t>LEARNING</a:t>
            </a:r>
            <a:br>
              <a:rPr lang="en-US" sz="4800" dirty="0">
                <a:solidFill>
                  <a:schemeClr val="bg1"/>
                </a:solidFill>
                <a:latin typeface="+mj-lt"/>
              </a:rPr>
            </a:br>
            <a:r>
              <a:rPr lang="en-US" sz="4800" dirty="0">
                <a:solidFill>
                  <a:schemeClr val="bg1"/>
                </a:solidFill>
                <a:latin typeface="+mj-lt"/>
              </a:rPr>
              <a:t>OBJECTIVES</a:t>
            </a:r>
            <a:endParaRPr lang="en-US" sz="4800" dirty="0">
              <a:solidFill>
                <a:schemeClr val="accent3"/>
              </a:solidFill>
              <a:latin typeface="+mj-lt"/>
            </a:endParaRPr>
          </a:p>
        </p:txBody>
      </p:sp>
    </p:spTree>
    <p:extLst>
      <p:ext uri="{BB962C8B-B14F-4D97-AF65-F5344CB8AC3E}">
        <p14:creationId xmlns:p14="http://schemas.microsoft.com/office/powerpoint/2010/main" val="337380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4D97ED8-E199-47B7-80A1-8696D68F582D}"/>
              </a:ext>
            </a:extLst>
          </p:cNvPr>
          <p:cNvSpPr txBox="1">
            <a:spLocks/>
          </p:cNvSpPr>
          <p:nvPr/>
        </p:nvSpPr>
        <p:spPr>
          <a:xfrm>
            <a:off x="1918840" y="788148"/>
            <a:ext cx="8354319" cy="18720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800" cap="all" dirty="0">
                <a:latin typeface="+mj-lt"/>
              </a:rPr>
              <a:t>Warm-Up or </a:t>
            </a:r>
            <a:br>
              <a:rPr lang="en-US" sz="4800" cap="all" dirty="0">
                <a:latin typeface="+mj-lt"/>
              </a:rPr>
            </a:br>
            <a:r>
              <a:rPr lang="en-US" sz="4800" cap="all" dirty="0">
                <a:solidFill>
                  <a:schemeClr val="accent2"/>
                </a:solidFill>
                <a:latin typeface="+mj-lt"/>
              </a:rPr>
              <a:t>Ice Breaker</a:t>
            </a:r>
          </a:p>
        </p:txBody>
      </p:sp>
      <p:sp>
        <p:nvSpPr>
          <p:cNvPr id="6" name="Rectangle: Rounded Corners 5">
            <a:extLst>
              <a:ext uri="{FF2B5EF4-FFF2-40B4-BE49-F238E27FC236}">
                <a16:creationId xmlns:a16="http://schemas.microsoft.com/office/drawing/2014/main" id="{28ED0803-20D0-5AB7-0418-5C281C503AE4}"/>
              </a:ext>
            </a:extLst>
          </p:cNvPr>
          <p:cNvSpPr/>
          <p:nvPr/>
        </p:nvSpPr>
        <p:spPr>
          <a:xfrm>
            <a:off x="2957592" y="4197816"/>
            <a:ext cx="6276813" cy="102511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latin typeface="+mn-lt"/>
              </a:rPr>
              <a:t>Start with a warm-up or icebreaker activity to get the discussion going!</a:t>
            </a:r>
          </a:p>
        </p:txBody>
      </p:sp>
    </p:spTree>
    <p:extLst>
      <p:ext uri="{BB962C8B-B14F-4D97-AF65-F5344CB8AC3E}">
        <p14:creationId xmlns:p14="http://schemas.microsoft.com/office/powerpoint/2010/main" val="283029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C696D252-23C5-45B5-848F-5186AA0F978F}"/>
              </a:ext>
            </a:extLst>
          </p:cNvPr>
          <p:cNvSpPr txBox="1">
            <a:spLocks/>
          </p:cNvSpPr>
          <p:nvPr/>
        </p:nvSpPr>
        <p:spPr>
          <a:xfrm>
            <a:off x="359917" y="1497890"/>
            <a:ext cx="5269584" cy="2143226"/>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4000" b="1" dirty="0">
                <a:latin typeface="+mj-lt"/>
              </a:rPr>
              <a:t>BACKGROUND</a:t>
            </a:r>
          </a:p>
          <a:p>
            <a:pPr marL="0" indent="0">
              <a:lnSpc>
                <a:spcPct val="100000"/>
              </a:lnSpc>
              <a:spcBef>
                <a:spcPts val="600"/>
              </a:spcBef>
              <a:buNone/>
            </a:pPr>
            <a:r>
              <a:rPr lang="en-US" sz="4000" b="1" dirty="0">
                <a:solidFill>
                  <a:schemeClr val="accent1"/>
                </a:solidFill>
                <a:latin typeface="+mj-lt"/>
              </a:rPr>
              <a:t>INFORMATION</a:t>
            </a:r>
          </a:p>
        </p:txBody>
      </p:sp>
      <p:sp>
        <p:nvSpPr>
          <p:cNvPr id="3" name="TextBox 2">
            <a:extLst>
              <a:ext uri="{FF2B5EF4-FFF2-40B4-BE49-F238E27FC236}">
                <a16:creationId xmlns:a16="http://schemas.microsoft.com/office/drawing/2014/main" id="{FD4D5CF5-5278-4E34-8416-84F41C30D0C9}"/>
              </a:ext>
            </a:extLst>
          </p:cNvPr>
          <p:cNvSpPr txBox="1"/>
          <p:nvPr/>
        </p:nvSpPr>
        <p:spPr>
          <a:xfrm>
            <a:off x="493589" y="4175170"/>
            <a:ext cx="5002239" cy="2369880"/>
          </a:xfrm>
          <a:prstGeom prst="rect">
            <a:avLst/>
          </a:prstGeom>
          <a:noFill/>
        </p:spPr>
        <p:txBody>
          <a:bodyPr wrap="square" lIns="0" tIns="0" rIns="0" bIns="0" rtlCol="0">
            <a:spAutoFit/>
          </a:bodyPr>
          <a:lstStyle/>
          <a:p>
            <a:r>
              <a:rPr lang="en-US" sz="1400" dirty="0">
                <a:latin typeface="+mn-lt"/>
              </a:rPr>
              <a:t>Most of our relationships today (including friendships, familial relationships, romantic relationships, and relationships with employers) exist both online and offline. Healthy relationships include mutual respect, trust, considerate communication, honesty, consent, and understanding, among other factors. </a:t>
            </a:r>
            <a:r>
              <a:rPr lang="en-US" sz="1400" dirty="0"/>
              <a:t>Youth and adults alike may forge relationships online. As a result, they may receive solicitations that can lead to sex trafficking, labor trafficking, or other related issues like cyber-harassment and dating violence. Learning about relationships in the digital age can help us identify indicators of unhealthy relationships and avoid them.</a:t>
            </a:r>
            <a:endParaRPr lang="en-US" sz="1400" dirty="0">
              <a:latin typeface="+mn-lt"/>
            </a:endParaRPr>
          </a:p>
        </p:txBody>
      </p:sp>
      <p:sp>
        <p:nvSpPr>
          <p:cNvPr id="5" name="Rectangle: Rounded Corners 4">
            <a:extLst>
              <a:ext uri="{FF2B5EF4-FFF2-40B4-BE49-F238E27FC236}">
                <a16:creationId xmlns:a16="http://schemas.microsoft.com/office/drawing/2014/main" id="{C236B2D7-6230-4D67-8406-928BE231BC89}"/>
              </a:ext>
            </a:extLst>
          </p:cNvPr>
          <p:cNvSpPr/>
          <p:nvPr/>
        </p:nvSpPr>
        <p:spPr>
          <a:xfrm>
            <a:off x="359917" y="3461756"/>
            <a:ext cx="5409269" cy="40233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n-lt"/>
              </a:rPr>
              <a:t>WHAT YOU NEED TO KNOW</a:t>
            </a:r>
          </a:p>
        </p:txBody>
      </p:sp>
    </p:spTree>
    <p:extLst>
      <p:ext uri="{BB962C8B-B14F-4D97-AF65-F5344CB8AC3E}">
        <p14:creationId xmlns:p14="http://schemas.microsoft.com/office/powerpoint/2010/main" val="4000767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532502" y="3713480"/>
            <a:ext cx="8229362" cy="2492990"/>
          </a:xfrm>
          <a:prstGeom prst="rect">
            <a:avLst/>
          </a:prstGeom>
          <a:noFill/>
        </p:spPr>
        <p:txBody>
          <a:bodyPr wrap="square" lIns="0" tIns="0" rIns="0" bIns="0" rtlCol="0">
            <a:spAutoFit/>
          </a:bodyPr>
          <a:lstStyle/>
          <a:p>
            <a:r>
              <a:rPr lang="en-US" sz="2400" dirty="0">
                <a:latin typeface="+mn-lt"/>
              </a:rPr>
              <a:t>Human trafficking may have intersections with other crimes, like domestic violence. According to the Centers for Disease Control, teen dating violence affects over 25% of women and approximately 15% of men. Domestic violence </a:t>
            </a:r>
            <a:r>
              <a:rPr lang="en-US" sz="2400" dirty="0"/>
              <a:t>may </a:t>
            </a:r>
            <a:r>
              <a:rPr lang="en-US" sz="2400" dirty="0">
                <a:latin typeface="+mn-lt"/>
              </a:rPr>
              <a:t>involve cyberstalking and/or cyber-harassment, such as threats or attempts at intimidation made via social media.</a:t>
            </a:r>
          </a:p>
          <a:p>
            <a:endParaRPr lang="en-US" sz="1800" dirty="0">
              <a:solidFill>
                <a:schemeClr val="accent3"/>
              </a:solidFill>
              <a:latin typeface="+mn-lt"/>
            </a:endParaRPr>
          </a:p>
        </p:txBody>
      </p:sp>
    </p:spTree>
    <p:extLst>
      <p:ext uri="{BB962C8B-B14F-4D97-AF65-F5344CB8AC3E}">
        <p14:creationId xmlns:p14="http://schemas.microsoft.com/office/powerpoint/2010/main" val="3656225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55218-9ADC-4BA6-996D-C2105DF3A1EB}"/>
              </a:ext>
            </a:extLst>
          </p:cNvPr>
          <p:cNvSpPr txBox="1"/>
          <p:nvPr/>
        </p:nvSpPr>
        <p:spPr>
          <a:xfrm>
            <a:off x="532501" y="3713480"/>
            <a:ext cx="8529612" cy="2492990"/>
          </a:xfrm>
          <a:prstGeom prst="rect">
            <a:avLst/>
          </a:prstGeom>
          <a:noFill/>
        </p:spPr>
        <p:txBody>
          <a:bodyPr wrap="square" lIns="0" tIns="0" rIns="0" bIns="0" rtlCol="0">
            <a:spAutoFit/>
          </a:bodyPr>
          <a:lstStyle/>
          <a:p>
            <a:r>
              <a:rPr lang="en-US" sz="2400" dirty="0">
                <a:latin typeface="+mn-lt"/>
              </a:rPr>
              <a:t>“Relationship” is a broad term that can describe the connection or association between </a:t>
            </a:r>
            <a:r>
              <a:rPr lang="en-US" sz="2400" dirty="0"/>
              <a:t>two people or a group of people. Just like romantic relationships, relationships </a:t>
            </a:r>
            <a:r>
              <a:rPr lang="en-US" sz="2400" dirty="0">
                <a:latin typeface="+mn-lt"/>
              </a:rPr>
              <a:t>between employers and employees can be exploitive. The International Labor Organization estimates that 79 million children worldwide are in hazardous work.</a:t>
            </a:r>
          </a:p>
          <a:p>
            <a:endParaRPr lang="en-US" sz="1800" dirty="0">
              <a:solidFill>
                <a:schemeClr val="accent3"/>
              </a:solidFill>
              <a:latin typeface="+mn-lt"/>
            </a:endParaRPr>
          </a:p>
        </p:txBody>
      </p:sp>
    </p:spTree>
    <p:extLst>
      <p:ext uri="{BB962C8B-B14F-4D97-AF65-F5344CB8AC3E}">
        <p14:creationId xmlns:p14="http://schemas.microsoft.com/office/powerpoint/2010/main" val="1890320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AFD42DF0-AC77-4069-B005-51A30E439ADE}"/>
              </a:ext>
            </a:extLst>
          </p:cNvPr>
          <p:cNvSpPr txBox="1">
            <a:spLocks/>
          </p:cNvSpPr>
          <p:nvPr/>
        </p:nvSpPr>
        <p:spPr>
          <a:xfrm>
            <a:off x="4009680" y="948135"/>
            <a:ext cx="4172639" cy="68565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mj-lt"/>
              </a:rPr>
              <a:t>DISCUSSION</a:t>
            </a:r>
          </a:p>
        </p:txBody>
      </p:sp>
      <p:sp>
        <p:nvSpPr>
          <p:cNvPr id="3" name="TextBox 2">
            <a:extLst>
              <a:ext uri="{FF2B5EF4-FFF2-40B4-BE49-F238E27FC236}">
                <a16:creationId xmlns:a16="http://schemas.microsoft.com/office/drawing/2014/main" id="{65327F53-6A07-4157-91CD-5C33A596E7C6}"/>
              </a:ext>
            </a:extLst>
          </p:cNvPr>
          <p:cNvSpPr txBox="1"/>
          <p:nvPr/>
        </p:nvSpPr>
        <p:spPr>
          <a:xfrm>
            <a:off x="1122218" y="1756064"/>
            <a:ext cx="9414164" cy="44012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t>Are there ways in which technology can improve and/or help relationships? </a:t>
            </a:r>
          </a:p>
          <a:p>
            <a:pPr marL="285750" indent="-285750">
              <a:spcAft>
                <a:spcPts val="600"/>
              </a:spcAft>
              <a:buFont typeface="Arial" panose="020B0604020202020204" pitchFamily="34" charset="0"/>
              <a:buChar char="•"/>
            </a:pPr>
            <a:r>
              <a:rPr lang="en-US" sz="2000" dirty="0"/>
              <a:t>In what ways does technology negatively impact relationships?</a:t>
            </a:r>
          </a:p>
          <a:p>
            <a:pPr marL="285750" indent="-285750">
              <a:spcAft>
                <a:spcPts val="600"/>
              </a:spcAft>
              <a:buFont typeface="Arial" panose="020B0604020202020204" pitchFamily="34" charset="0"/>
              <a:buChar char="•"/>
            </a:pPr>
            <a:r>
              <a:rPr lang="en-US" sz="2000" dirty="0"/>
              <a:t>Does your school have specific rules or policies that address sexting?</a:t>
            </a:r>
          </a:p>
          <a:p>
            <a:pPr marL="285750" indent="-285750">
              <a:spcAft>
                <a:spcPts val="600"/>
              </a:spcAft>
              <a:buFont typeface="Arial" panose="020B0604020202020204" pitchFamily="34" charset="0"/>
              <a:buChar char="•"/>
            </a:pPr>
            <a:r>
              <a:rPr lang="en-US" sz="2000" dirty="0"/>
              <a:t>Think about some adults (parent, coach, teacher, etc.) whom you trust and would be comfortable talking to about relationship issues.</a:t>
            </a:r>
          </a:p>
          <a:p>
            <a:pPr marL="285750" indent="-285750">
              <a:spcAft>
                <a:spcPts val="600"/>
              </a:spcAft>
              <a:buFont typeface="Arial" panose="020B0604020202020204" pitchFamily="34" charset="0"/>
              <a:buChar char="•"/>
            </a:pPr>
            <a:r>
              <a:rPr lang="en-US" sz="2000" dirty="0"/>
              <a:t>What resources exist in your school/community to help teens who are dealing with teen dating violence and/or digital dating abuse? </a:t>
            </a:r>
          </a:p>
          <a:p>
            <a:pPr marL="742950" lvl="1" indent="-285750">
              <a:spcAft>
                <a:spcPts val="600"/>
              </a:spcAft>
              <a:buFont typeface="Arial" panose="020B0604020202020204" pitchFamily="34" charset="0"/>
              <a:buChar char="•"/>
            </a:pPr>
            <a:r>
              <a:rPr lang="en-US" sz="2000" dirty="0"/>
              <a:t>What about cybercrime?</a:t>
            </a:r>
          </a:p>
          <a:p>
            <a:pPr marL="285750" indent="-285750">
              <a:spcAft>
                <a:spcPts val="600"/>
              </a:spcAft>
              <a:buFont typeface="Arial" panose="020B0604020202020204" pitchFamily="34" charset="0"/>
              <a:buChar char="•"/>
            </a:pPr>
            <a:r>
              <a:rPr lang="en-US" sz="2000" dirty="0"/>
              <a:t>Does your school’s workforce program address suspicious job postings?</a:t>
            </a:r>
          </a:p>
          <a:p>
            <a:pPr marL="742950" lvl="1" indent="-285750">
              <a:spcAft>
                <a:spcPts val="600"/>
              </a:spcAft>
              <a:buFont typeface="Arial" panose="020B0604020202020204" pitchFamily="34" charset="0"/>
              <a:buChar char="•"/>
            </a:pPr>
            <a:r>
              <a:rPr lang="en-US" sz="2000" dirty="0"/>
              <a:t>Do you know how suspicious postings or employers can be reported to the Better Business Bureau and Department of Labor?</a:t>
            </a:r>
          </a:p>
          <a:p>
            <a:pPr marL="742950" lvl="1" indent="-285750">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4181599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A431E44-0887-446F-A451-735324B2FE37}"/>
              </a:ext>
            </a:extLst>
          </p:cNvPr>
          <p:cNvSpPr txBox="1">
            <a:spLocks/>
          </p:cNvSpPr>
          <p:nvPr/>
        </p:nvSpPr>
        <p:spPr>
          <a:xfrm>
            <a:off x="493590" y="956411"/>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LEARNING </a:t>
            </a:r>
          </a:p>
          <a:p>
            <a:pPr marL="0" indent="0" algn="ctr">
              <a:buNone/>
            </a:pPr>
            <a:r>
              <a:rPr lang="en-US" sz="4000" dirty="0">
                <a:solidFill>
                  <a:schemeClr val="accent2"/>
                </a:solidFill>
                <a:latin typeface="+mj-lt"/>
              </a:rPr>
              <a:t>IN ACTION</a:t>
            </a:r>
          </a:p>
        </p:txBody>
      </p:sp>
      <p:sp>
        <p:nvSpPr>
          <p:cNvPr id="3" name="TextBox 2">
            <a:extLst>
              <a:ext uri="{FF2B5EF4-FFF2-40B4-BE49-F238E27FC236}">
                <a16:creationId xmlns:a16="http://schemas.microsoft.com/office/drawing/2014/main" id="{1CD9168A-A401-4EF7-B34F-3FEDCA33B8E7}"/>
              </a:ext>
            </a:extLst>
          </p:cNvPr>
          <p:cNvSpPr txBox="1"/>
          <p:nvPr/>
        </p:nvSpPr>
        <p:spPr>
          <a:xfrm>
            <a:off x="493590" y="3139188"/>
            <a:ext cx="8354319" cy="1538883"/>
          </a:xfrm>
          <a:prstGeom prst="rect">
            <a:avLst/>
          </a:prstGeom>
          <a:noFill/>
        </p:spPr>
        <p:txBody>
          <a:bodyPr wrap="square" lIns="0" tIns="0" rIns="0" bIns="0" rtlCol="0">
            <a:spAutoFit/>
          </a:bodyPr>
          <a:lstStyle/>
          <a:p>
            <a:r>
              <a:rPr lang="en-US" sz="2000" dirty="0">
                <a:latin typeface="+mn-lt"/>
              </a:rPr>
              <a:t>Review the power and control wheels for domestic violence and human trafficking.</a:t>
            </a:r>
          </a:p>
          <a:p>
            <a:endParaRPr lang="en-US" sz="2000" dirty="0">
              <a:latin typeface="+mn-lt"/>
            </a:endParaRPr>
          </a:p>
          <a:p>
            <a:pPr marL="800100" lvl="1" indent="-342900">
              <a:buFont typeface="Arial" panose="020B0604020202020204" pitchFamily="34" charset="0"/>
              <a:buChar char="•"/>
            </a:pPr>
            <a:r>
              <a:rPr lang="en-US" sz="2000" dirty="0">
                <a:latin typeface="+mn-lt"/>
              </a:rPr>
              <a:t>What are some similarities?</a:t>
            </a:r>
          </a:p>
          <a:p>
            <a:pPr marL="800100" lvl="1" indent="-342900">
              <a:buFont typeface="Arial" panose="020B0604020202020204" pitchFamily="34" charset="0"/>
              <a:buChar char="•"/>
            </a:pPr>
            <a:r>
              <a:rPr lang="en-US" sz="2000" dirty="0">
                <a:latin typeface="+mn-lt"/>
              </a:rPr>
              <a:t>Where are the differences?</a:t>
            </a:r>
          </a:p>
        </p:txBody>
      </p:sp>
      <p:sp>
        <p:nvSpPr>
          <p:cNvPr id="4" name="Rectangle: Rounded Corners 3">
            <a:extLst>
              <a:ext uri="{FF2B5EF4-FFF2-40B4-BE49-F238E27FC236}">
                <a16:creationId xmlns:a16="http://schemas.microsoft.com/office/drawing/2014/main" id="{B6020013-0147-44BB-9C07-13E2E8153C88}"/>
              </a:ext>
            </a:extLst>
          </p:cNvPr>
          <p:cNvSpPr/>
          <p:nvPr/>
        </p:nvSpPr>
        <p:spPr>
          <a:xfrm>
            <a:off x="493590" y="2460507"/>
            <a:ext cx="8354319" cy="40233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b="1" dirty="0">
                <a:latin typeface="+mn-lt"/>
              </a:rPr>
              <a:t>TAKE WHAT YOU’VE LEARNED AND APPLY IT</a:t>
            </a:r>
          </a:p>
        </p:txBody>
      </p:sp>
    </p:spTree>
    <p:extLst>
      <p:ext uri="{BB962C8B-B14F-4D97-AF65-F5344CB8AC3E}">
        <p14:creationId xmlns:p14="http://schemas.microsoft.com/office/powerpoint/2010/main" val="648306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CBB38BC-B27C-4D69-9BDC-1729D082BC77}"/>
              </a:ext>
            </a:extLst>
          </p:cNvPr>
          <p:cNvSpPr txBox="1">
            <a:spLocks/>
          </p:cNvSpPr>
          <p:nvPr/>
        </p:nvSpPr>
        <p:spPr>
          <a:xfrm>
            <a:off x="973296" y="602143"/>
            <a:ext cx="8354319" cy="12277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latin typeface="+mj-lt"/>
              </a:rPr>
              <a:t>CONNECTING</a:t>
            </a:r>
            <a:br>
              <a:rPr lang="en-US" sz="4000" dirty="0">
                <a:latin typeface="+mj-lt"/>
              </a:rPr>
            </a:br>
            <a:r>
              <a:rPr lang="en-US" sz="4000" dirty="0">
                <a:solidFill>
                  <a:schemeClr val="accent2"/>
                </a:solidFill>
                <a:latin typeface="+mj-lt"/>
              </a:rPr>
              <a:t>THE DOTS </a:t>
            </a:r>
          </a:p>
        </p:txBody>
      </p:sp>
      <p:sp>
        <p:nvSpPr>
          <p:cNvPr id="3" name="Rectangle: Rounded Corners 2">
            <a:extLst>
              <a:ext uri="{FF2B5EF4-FFF2-40B4-BE49-F238E27FC236}">
                <a16:creationId xmlns:a16="http://schemas.microsoft.com/office/drawing/2014/main" id="{3DBDF1B5-831D-4D26-BD28-BDDDD5BA82B0}"/>
              </a:ext>
            </a:extLst>
          </p:cNvPr>
          <p:cNvSpPr/>
          <p:nvPr/>
        </p:nvSpPr>
        <p:spPr>
          <a:xfrm>
            <a:off x="973297" y="1981886"/>
            <a:ext cx="8354319" cy="6119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b="1" dirty="0">
                <a:latin typeface="+mn-lt"/>
              </a:rPr>
              <a:t>HOW DOES THIS RELATE TO HUMAN TRAFFICKING?</a:t>
            </a:r>
          </a:p>
        </p:txBody>
      </p:sp>
      <p:grpSp>
        <p:nvGrpSpPr>
          <p:cNvPr id="30" name="Group 29">
            <a:extLst>
              <a:ext uri="{FF2B5EF4-FFF2-40B4-BE49-F238E27FC236}">
                <a16:creationId xmlns:a16="http://schemas.microsoft.com/office/drawing/2014/main" id="{CEA087B0-C73B-4271-90F4-35E733F72ED9}"/>
              </a:ext>
            </a:extLst>
          </p:cNvPr>
          <p:cNvGrpSpPr/>
          <p:nvPr/>
        </p:nvGrpSpPr>
        <p:grpSpPr>
          <a:xfrm>
            <a:off x="532828" y="2877779"/>
            <a:ext cx="8966285" cy="783193"/>
            <a:chOff x="304228" y="2827185"/>
            <a:chExt cx="8966285" cy="783193"/>
          </a:xfrm>
        </p:grpSpPr>
        <p:sp>
          <p:nvSpPr>
            <p:cNvPr id="5" name="TextBox 4">
              <a:extLst>
                <a:ext uri="{FF2B5EF4-FFF2-40B4-BE49-F238E27FC236}">
                  <a16:creationId xmlns:a16="http://schemas.microsoft.com/office/drawing/2014/main" id="{D2A08CBD-8B70-4476-BBF1-C1D2B257CCD1}"/>
                </a:ext>
              </a:extLst>
            </p:cNvPr>
            <p:cNvSpPr txBox="1"/>
            <p:nvPr/>
          </p:nvSpPr>
          <p:spPr>
            <a:xfrm>
              <a:off x="916194" y="2827185"/>
              <a:ext cx="8354319" cy="783193"/>
            </a:xfrm>
            <a:prstGeom prst="roundRect">
              <a:avLst/>
            </a:prstGeom>
            <a:solidFill>
              <a:schemeClr val="accent1">
                <a:lumMod val="20000"/>
                <a:lumOff val="80000"/>
              </a:schemeClr>
            </a:solidFill>
          </p:spPr>
          <p:txBody>
            <a:bodyPr wrap="square" rtlCol="0">
              <a:spAutoFit/>
            </a:bodyPr>
            <a:lstStyle/>
            <a:p>
              <a:r>
                <a:rPr lang="en-US" sz="2000" dirty="0"/>
                <a:t>Sexting can lead to sextortion – when a person who has images tries to use them to take advantage of the sender</a:t>
              </a:r>
            </a:p>
          </p:txBody>
        </p:sp>
        <p:sp>
          <p:nvSpPr>
            <p:cNvPr id="6" name="Oval 5">
              <a:extLst>
                <a:ext uri="{FF2B5EF4-FFF2-40B4-BE49-F238E27FC236}">
                  <a16:creationId xmlns:a16="http://schemas.microsoft.com/office/drawing/2014/main" id="{1C96A45F-3C12-4E10-9931-FD7A5945A53A}"/>
                </a:ext>
              </a:extLst>
            </p:cNvPr>
            <p:cNvSpPr>
              <a:spLocks noChangeAspect="1"/>
            </p:cNvSpPr>
            <p:nvPr/>
          </p:nvSpPr>
          <p:spPr>
            <a:xfrm>
              <a:off x="304228" y="2904350"/>
              <a:ext cx="611966" cy="611966"/>
            </a:xfrm>
            <a:prstGeom prst="ellipse">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1.</a:t>
              </a:r>
            </a:p>
          </p:txBody>
        </p:sp>
      </p:grpSp>
      <p:pic>
        <p:nvPicPr>
          <p:cNvPr id="20" name="Graphic 19" descr="Connected outline">
            <a:extLst>
              <a:ext uri="{FF2B5EF4-FFF2-40B4-BE49-F238E27FC236}">
                <a16:creationId xmlns:a16="http://schemas.microsoft.com/office/drawing/2014/main" id="{85766DB0-8636-4CD5-9F69-4E5840DB248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5421" y="524993"/>
            <a:ext cx="1277928" cy="1277928"/>
          </a:xfrm>
          <a:prstGeom prst="rect">
            <a:avLst/>
          </a:prstGeom>
        </p:spPr>
      </p:pic>
      <p:grpSp>
        <p:nvGrpSpPr>
          <p:cNvPr id="31" name="Group 30">
            <a:extLst>
              <a:ext uri="{FF2B5EF4-FFF2-40B4-BE49-F238E27FC236}">
                <a16:creationId xmlns:a16="http://schemas.microsoft.com/office/drawing/2014/main" id="{E87062F0-FC68-4A87-BD8D-FA2E10AC7178}"/>
              </a:ext>
            </a:extLst>
          </p:cNvPr>
          <p:cNvGrpSpPr/>
          <p:nvPr/>
        </p:nvGrpSpPr>
        <p:grpSpPr>
          <a:xfrm>
            <a:off x="551221" y="3741435"/>
            <a:ext cx="8966285" cy="783193"/>
            <a:chOff x="320988" y="3842623"/>
            <a:chExt cx="9079514" cy="783193"/>
          </a:xfrm>
        </p:grpSpPr>
        <p:sp>
          <p:nvSpPr>
            <p:cNvPr id="24" name="TextBox 23">
              <a:extLst>
                <a:ext uri="{FF2B5EF4-FFF2-40B4-BE49-F238E27FC236}">
                  <a16:creationId xmlns:a16="http://schemas.microsoft.com/office/drawing/2014/main" id="{86ECA88A-7F3F-4F84-B2E3-C0EDBA5CA9D4}"/>
                </a:ext>
              </a:extLst>
            </p:cNvPr>
            <p:cNvSpPr txBox="1"/>
            <p:nvPr/>
          </p:nvSpPr>
          <p:spPr>
            <a:xfrm>
              <a:off x="940683" y="3842623"/>
              <a:ext cx="8459819" cy="783193"/>
            </a:xfrm>
            <a:prstGeom prst="roundRect">
              <a:avLst/>
            </a:prstGeom>
            <a:solidFill>
              <a:schemeClr val="accent6">
                <a:lumMod val="20000"/>
                <a:lumOff val="80000"/>
              </a:schemeClr>
            </a:solidFill>
          </p:spPr>
          <p:txBody>
            <a:bodyPr wrap="square" rtlCol="0">
              <a:spAutoFit/>
            </a:bodyPr>
            <a:lstStyle/>
            <a:p>
              <a:r>
                <a:rPr lang="en-US" sz="2000" dirty="0"/>
                <a:t>In new relationships, it is important to set healthy boundaries and to be able to recognize red flags and potentially abusive behavior</a:t>
              </a:r>
            </a:p>
          </p:txBody>
        </p:sp>
        <p:sp>
          <p:nvSpPr>
            <p:cNvPr id="25" name="Oval 24">
              <a:extLst>
                <a:ext uri="{FF2B5EF4-FFF2-40B4-BE49-F238E27FC236}">
                  <a16:creationId xmlns:a16="http://schemas.microsoft.com/office/drawing/2014/main" id="{A5A6DA76-196E-4CC1-8413-97C6F8C4367F}"/>
                </a:ext>
              </a:extLst>
            </p:cNvPr>
            <p:cNvSpPr>
              <a:spLocks noChangeAspect="1"/>
            </p:cNvSpPr>
            <p:nvPr/>
          </p:nvSpPr>
          <p:spPr>
            <a:xfrm>
              <a:off x="320988" y="3871085"/>
              <a:ext cx="611966" cy="611966"/>
            </a:xfrm>
            <a:prstGeom prst="ellipse">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2.</a:t>
              </a:r>
            </a:p>
          </p:txBody>
        </p:sp>
      </p:grpSp>
      <p:grpSp>
        <p:nvGrpSpPr>
          <p:cNvPr id="32" name="Group 31">
            <a:extLst>
              <a:ext uri="{FF2B5EF4-FFF2-40B4-BE49-F238E27FC236}">
                <a16:creationId xmlns:a16="http://schemas.microsoft.com/office/drawing/2014/main" id="{1B22ABA1-4D4E-4AAE-9AC8-C03CCBCC2F58}"/>
              </a:ext>
            </a:extLst>
          </p:cNvPr>
          <p:cNvGrpSpPr/>
          <p:nvPr/>
        </p:nvGrpSpPr>
        <p:grpSpPr>
          <a:xfrm>
            <a:off x="540463" y="4605091"/>
            <a:ext cx="8977045" cy="783193"/>
            <a:chOff x="311863" y="4601528"/>
            <a:chExt cx="8977045" cy="783193"/>
          </a:xfrm>
        </p:grpSpPr>
        <p:sp>
          <p:nvSpPr>
            <p:cNvPr id="26" name="TextBox 25">
              <a:extLst>
                <a:ext uri="{FF2B5EF4-FFF2-40B4-BE49-F238E27FC236}">
                  <a16:creationId xmlns:a16="http://schemas.microsoft.com/office/drawing/2014/main" id="{015E4F23-3BCB-4783-8471-8DC1393A1953}"/>
                </a:ext>
              </a:extLst>
            </p:cNvPr>
            <p:cNvSpPr txBox="1"/>
            <p:nvPr/>
          </p:nvSpPr>
          <p:spPr>
            <a:xfrm>
              <a:off x="934588" y="4601528"/>
              <a:ext cx="8354320" cy="783193"/>
            </a:xfrm>
            <a:prstGeom prst="roundRect">
              <a:avLst/>
            </a:prstGeom>
            <a:solidFill>
              <a:schemeClr val="tx2">
                <a:lumMod val="20000"/>
                <a:lumOff val="80000"/>
              </a:schemeClr>
            </a:solidFill>
          </p:spPr>
          <p:txBody>
            <a:bodyPr wrap="square" rtlCol="0">
              <a:spAutoFit/>
            </a:bodyPr>
            <a:lstStyle/>
            <a:p>
              <a:r>
                <a:rPr lang="en-US" sz="2000" dirty="0"/>
                <a:t>Perpetrators of human trafficking often use romantic relationships to gain victims’ trust and leverage that trust to manipulate victims</a:t>
              </a:r>
            </a:p>
          </p:txBody>
        </p:sp>
        <p:sp>
          <p:nvSpPr>
            <p:cNvPr id="27" name="Oval 26">
              <a:extLst>
                <a:ext uri="{FF2B5EF4-FFF2-40B4-BE49-F238E27FC236}">
                  <a16:creationId xmlns:a16="http://schemas.microsoft.com/office/drawing/2014/main" id="{09B33BBD-C1FA-475B-B8A6-DBA72315CF15}"/>
                </a:ext>
              </a:extLst>
            </p:cNvPr>
            <p:cNvSpPr>
              <a:spLocks noChangeAspect="1"/>
            </p:cNvSpPr>
            <p:nvPr/>
          </p:nvSpPr>
          <p:spPr>
            <a:xfrm>
              <a:off x="311863" y="4635043"/>
              <a:ext cx="611966" cy="611966"/>
            </a:xfrm>
            <a:prstGeom prst="ellipse">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3.</a:t>
              </a:r>
            </a:p>
          </p:txBody>
        </p:sp>
      </p:grpSp>
      <p:grpSp>
        <p:nvGrpSpPr>
          <p:cNvPr id="33" name="Group 32">
            <a:extLst>
              <a:ext uri="{FF2B5EF4-FFF2-40B4-BE49-F238E27FC236}">
                <a16:creationId xmlns:a16="http://schemas.microsoft.com/office/drawing/2014/main" id="{CBBBED27-E561-46C8-BC3B-0E4F648C43E6}"/>
              </a:ext>
            </a:extLst>
          </p:cNvPr>
          <p:cNvGrpSpPr/>
          <p:nvPr/>
        </p:nvGrpSpPr>
        <p:grpSpPr>
          <a:xfrm>
            <a:off x="551221" y="5472664"/>
            <a:ext cx="8966285" cy="1123712"/>
            <a:chOff x="310091" y="5372445"/>
            <a:chExt cx="9079514" cy="1123712"/>
          </a:xfrm>
        </p:grpSpPr>
        <p:sp>
          <p:nvSpPr>
            <p:cNvPr id="28" name="TextBox 27">
              <a:extLst>
                <a:ext uri="{FF2B5EF4-FFF2-40B4-BE49-F238E27FC236}">
                  <a16:creationId xmlns:a16="http://schemas.microsoft.com/office/drawing/2014/main" id="{553A116F-77F8-45A3-A5FD-2ACB00E9F467}"/>
                </a:ext>
              </a:extLst>
            </p:cNvPr>
            <p:cNvSpPr txBox="1"/>
            <p:nvPr/>
          </p:nvSpPr>
          <p:spPr>
            <a:xfrm>
              <a:off x="929786" y="5372445"/>
              <a:ext cx="8459819" cy="1123712"/>
            </a:xfrm>
            <a:prstGeom prst="roundRect">
              <a:avLst/>
            </a:prstGeom>
            <a:solidFill>
              <a:schemeClr val="accent2">
                <a:lumMod val="20000"/>
                <a:lumOff val="80000"/>
              </a:schemeClr>
            </a:solidFill>
          </p:spPr>
          <p:txBody>
            <a:bodyPr wrap="square" rtlCol="0">
              <a:spAutoFit/>
            </a:bodyPr>
            <a:lstStyle/>
            <a:p>
              <a:r>
                <a:rPr lang="en-US" sz="2000" dirty="0"/>
                <a:t>Exploitive employers often use threats of violence and deportation by law enforcement to instill fear in workers and to ensure they remain compliant</a:t>
              </a:r>
            </a:p>
          </p:txBody>
        </p:sp>
        <p:sp>
          <p:nvSpPr>
            <p:cNvPr id="29" name="Oval 28">
              <a:extLst>
                <a:ext uri="{FF2B5EF4-FFF2-40B4-BE49-F238E27FC236}">
                  <a16:creationId xmlns:a16="http://schemas.microsoft.com/office/drawing/2014/main" id="{CCA24942-1AF5-4A76-A051-DFB55C421D13}"/>
                </a:ext>
              </a:extLst>
            </p:cNvPr>
            <p:cNvSpPr>
              <a:spLocks noChangeAspect="1"/>
            </p:cNvSpPr>
            <p:nvPr/>
          </p:nvSpPr>
          <p:spPr>
            <a:xfrm>
              <a:off x="310091" y="5399001"/>
              <a:ext cx="611966" cy="611966"/>
            </a:xfrm>
            <a:prstGeom prst="ellipse">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4.</a:t>
              </a:r>
            </a:p>
          </p:txBody>
        </p:sp>
      </p:grpSp>
    </p:spTree>
    <p:extLst>
      <p:ext uri="{BB962C8B-B14F-4D97-AF65-F5344CB8AC3E}">
        <p14:creationId xmlns:p14="http://schemas.microsoft.com/office/powerpoint/2010/main" val="2270228932"/>
      </p:ext>
    </p:extLst>
  </p:cSld>
  <p:clrMapOvr>
    <a:masterClrMapping/>
  </p:clrMapOvr>
</p:sld>
</file>

<file path=ppt/theme/theme1.xml><?xml version="1.0" encoding="utf-8"?>
<a:theme xmlns:a="http://schemas.openxmlformats.org/drawingml/2006/main" name="Office Theme">
  <a:themeElements>
    <a:clrScheme name="Custom 1">
      <a:dk1>
        <a:srgbClr val="595959"/>
      </a:dk1>
      <a:lt1>
        <a:sysClr val="window" lastClr="FFFFFF"/>
      </a:lt1>
      <a:dk2>
        <a:srgbClr val="2D4D58"/>
      </a:dk2>
      <a:lt2>
        <a:srgbClr val="E7E6E6"/>
      </a:lt2>
      <a:accent1>
        <a:srgbClr val="3B988E"/>
      </a:accent1>
      <a:accent2>
        <a:srgbClr val="D9664B"/>
      </a:accent2>
      <a:accent3>
        <a:srgbClr val="A5A5A5"/>
      </a:accent3>
      <a:accent4>
        <a:srgbClr val="FEDD7C"/>
      </a:accent4>
      <a:accent5>
        <a:srgbClr val="FEA968"/>
      </a:accent5>
      <a:accent6>
        <a:srgbClr val="FFC000"/>
      </a:accent6>
      <a:hlink>
        <a:srgbClr val="D9664B"/>
      </a:hlink>
      <a:folHlink>
        <a:srgbClr val="FEA968"/>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360c9f-67b9-47b7-96ea-14fada6ff540" xsi:nil="true"/>
    <lcf76f155ced4ddcb4097134ff3c332f xmlns="5a0f3f29-687d-42db-a63b-97a4217fe45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8EDC413E8B0341B2F81D77ABB8D99C" ma:contentTypeVersion="16" ma:contentTypeDescription="Create a new document." ma:contentTypeScope="" ma:versionID="5da38ab632334d9d8f0aeed7f3110f9d">
  <xsd:schema xmlns:xsd="http://www.w3.org/2001/XMLSchema" xmlns:xs="http://www.w3.org/2001/XMLSchema" xmlns:p="http://schemas.microsoft.com/office/2006/metadata/properties" xmlns:ns2="5a0f3f29-687d-42db-a63b-97a4217fe45e" xmlns:ns3="95360c9f-67b9-47b7-96ea-14fada6ff540" targetNamespace="http://schemas.microsoft.com/office/2006/metadata/properties" ma:root="true" ma:fieldsID="11481dfe59b6452793c6e1e7ae803e13" ns2:_="" ns3:_="">
    <xsd:import namespace="5a0f3f29-687d-42db-a63b-97a4217fe45e"/>
    <xsd:import namespace="95360c9f-67b9-47b7-96ea-14fada6ff5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0f3f29-687d-42db-a63b-97a4217fe4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f3c77-07df-4c58-81b3-40d23c6fce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60c9f-67b9-47b7-96ea-14fada6ff54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9561e8a-b3dd-4761-824e-620057389079}" ma:internalName="TaxCatchAll" ma:showField="CatchAllData" ma:web="95360c9f-67b9-47b7-96ea-14fada6ff5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5AA319-2244-44E6-9390-7D105D8B9680}">
  <ds:schemaRefs>
    <ds:schemaRef ds:uri="http://schemas.microsoft.com/office/2006/metadata/properties"/>
    <ds:schemaRef ds:uri="http://schemas.microsoft.com/office/infopath/2007/PartnerControls"/>
    <ds:schemaRef ds:uri="95360c9f-67b9-47b7-96ea-14fada6ff540"/>
    <ds:schemaRef ds:uri="5a0f3f29-687d-42db-a63b-97a4217fe45e"/>
  </ds:schemaRefs>
</ds:datastoreItem>
</file>

<file path=customXml/itemProps2.xml><?xml version="1.0" encoding="utf-8"?>
<ds:datastoreItem xmlns:ds="http://schemas.openxmlformats.org/officeDocument/2006/customXml" ds:itemID="{D2464F73-C402-42FC-8737-5561FE4C4758}">
  <ds:schemaRefs>
    <ds:schemaRef ds:uri="http://schemas.microsoft.com/sharepoint/v3/contenttype/forms"/>
  </ds:schemaRefs>
</ds:datastoreItem>
</file>

<file path=customXml/itemProps3.xml><?xml version="1.0" encoding="utf-8"?>
<ds:datastoreItem xmlns:ds="http://schemas.openxmlformats.org/officeDocument/2006/customXml" ds:itemID="{5B6B6EF3-0883-4847-87A9-781B20619C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0f3f29-687d-42db-a63b-97a4217fe45e"/>
    <ds:schemaRef ds:uri="95360c9f-67b9-47b7-96ea-14fada6ff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19325</TotalTime>
  <Words>1406</Words>
  <Application>Microsoft Office PowerPoint</Application>
  <PresentationFormat>Widescreen</PresentationFormat>
  <Paragraphs>100</Paragraphs>
  <Slides>11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 Black</vt:lpstr>
      <vt:lpstr>Arial</vt:lpstr>
      <vt:lpstr>Euphemia</vt:lpstr>
      <vt:lpstr>NimbusSan-RegIta</vt:lpstr>
      <vt:lpstr>Calibri</vt:lpstr>
      <vt:lpstr>Lato</vt:lpstr>
      <vt:lpstr>Times New Roman</vt:lpstr>
      <vt:lpstr>NimbusSan-Reg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Tova Zussman</dc:creator>
  <cp:lastModifiedBy>Tova Zussman</cp:lastModifiedBy>
  <cp:revision>24</cp:revision>
  <dcterms:created xsi:type="dcterms:W3CDTF">2021-05-20T17:45:16Z</dcterms:created>
  <dcterms:modified xsi:type="dcterms:W3CDTF">2023-12-20T18:32:29Z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0x010100BA8EDC413E8B0341B2F81D77ABB8D99C</vt:lpwstr>
  </property>
</Properties>
</file>