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16"/>
  </p:notesMasterIdLst>
  <p:handoutMasterIdLst>
    <p:handoutMasterId r:id="rId17"/>
  </p:handoutMasterIdLst>
  <p:sldIdLst>
    <p:sldId id="270" r:id="rId5"/>
    <p:sldId id="263" r:id="rId6"/>
    <p:sldId id="259" r:id="rId7"/>
    <p:sldId id="257" r:id="rId8"/>
    <p:sldId id="276" r:id="rId9"/>
    <p:sldId id="261" r:id="rId10"/>
    <p:sldId id="266" r:id="rId11"/>
    <p:sldId id="262" r:id="rId12"/>
    <p:sldId id="267" r:id="rId13"/>
    <p:sldId id="265" r:id="rId14"/>
    <p:sldId id="269" r:id="rId15"/>
  </p:sldIdLst>
  <p:sldSz cx="12192000" cy="6858000"/>
  <p:notesSz cx="6858000" cy="9144000"/>
  <p:embeddedFontLst>
    <p:embeddedFont>
      <p:font typeface="Arial Black" panose="020B0A04020102020204" pitchFamily="34" charset="0"/>
      <p:bold r:id="rId18"/>
    </p:embeddedFont>
    <p:embeddedFont>
      <p:font typeface="Calibri" panose="020F0502020204030204" pitchFamily="34" charset="0"/>
      <p:regular r:id="rId19"/>
      <p:bold r:id="rId20"/>
      <p:italic r:id="rId21"/>
      <p:boldItalic r:id="rId22"/>
    </p:embeddedFont>
    <p:embeddedFont>
      <p:font typeface="Euphemia" panose="020B0503040102020104" pitchFamily="34" charset="0"/>
      <p:regular r:id="rId23"/>
    </p:embeddedFont>
    <p:embeddedFont>
      <p:font typeface="Lato" panose="020F0502020204030203" pitchFamily="34" charset="0"/>
      <p:regular r:id="rId24"/>
      <p:bold r:id="rId25"/>
      <p:italic r:id="rId26"/>
      <p:boldItalic r:id="rId27"/>
    </p:embeddedFont>
    <p:embeddedFont>
      <p:font typeface="NimbusSan-Reg" panose="00000500000000000000" pitchFamily="50" charset="0"/>
      <p:regular r:id="rId28"/>
    </p:embeddedFont>
    <p:embeddedFont>
      <p:font typeface="NimbusSan-RegIta" panose="00000500000000000000" pitchFamily="50" charset="0"/>
      <p:italic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AEC971B-513F-44C9-B712-D333552E112C}" v="2" dt="2023-11-14T15:29:24.17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651" autoAdjust="0"/>
    <p:restoredTop sz="55402" autoAdjust="0"/>
  </p:normalViewPr>
  <p:slideViewPr>
    <p:cSldViewPr snapToGrid="0">
      <p:cViewPr varScale="1">
        <p:scale>
          <a:sx n="58" d="100"/>
          <a:sy n="58" d="100"/>
        </p:scale>
        <p:origin x="1836" y="72"/>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84" d="100"/>
          <a:sy n="84" d="100"/>
        </p:scale>
        <p:origin x="3816"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customXml" Target="../customXml/item3.xml"/><Relationship Id="rId21" Type="http://schemas.openxmlformats.org/officeDocument/2006/relationships/font" Target="fonts/font4.fntdata"/><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handoutMaster" Target="handoutMasters/handoutMaster1.xml"/><Relationship Id="rId25" Type="http://schemas.openxmlformats.org/officeDocument/2006/relationships/font" Target="fonts/font8.fntdata"/><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font" Target="fonts/font3.fntdata"/><Relationship Id="rId29" Type="http://schemas.openxmlformats.org/officeDocument/2006/relationships/font" Target="fonts/font12.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7.fntdata"/><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6.fntdata"/><Relationship Id="rId28" Type="http://schemas.openxmlformats.org/officeDocument/2006/relationships/font" Target="fonts/font11.fntdata"/><Relationship Id="rId10" Type="http://schemas.openxmlformats.org/officeDocument/2006/relationships/slide" Target="slides/slide6.xml"/><Relationship Id="rId19" Type="http://schemas.openxmlformats.org/officeDocument/2006/relationships/font" Target="fonts/font2.fntdata"/><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presProps" Target="presProps.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15FE5E2-85DC-4CFC-8C3B-90A278D7302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BC7D500-2974-4F35-8CCC-B2905F9ED6E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58D71AF-1091-473E-BA21-A77202EED9B9}" type="datetimeFigureOut">
              <a:rPr lang="en-US" smtClean="0"/>
              <a:t>12/20/2023</a:t>
            </a:fld>
            <a:endParaRPr lang="en-US"/>
          </a:p>
        </p:txBody>
      </p:sp>
      <p:sp>
        <p:nvSpPr>
          <p:cNvPr id="4" name="Footer Placeholder 3">
            <a:extLst>
              <a:ext uri="{FF2B5EF4-FFF2-40B4-BE49-F238E27FC236}">
                <a16:creationId xmlns:a16="http://schemas.microsoft.com/office/drawing/2014/main" id="{3B0E1D1A-0F0A-4E01-8EFB-012B7259FC9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69A8AA3-8147-4778-BB7F-6DFC1B164D1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38A06BB-C6A2-4A6B-B532-AF7905F4A62B}" type="slidenum">
              <a:rPr lang="en-US" smtClean="0"/>
              <a:t>‹#›</a:t>
            </a:fld>
            <a:endParaRPr lang="en-US"/>
          </a:p>
        </p:txBody>
      </p:sp>
    </p:spTree>
    <p:extLst>
      <p:ext uri="{BB962C8B-B14F-4D97-AF65-F5344CB8AC3E}">
        <p14:creationId xmlns:p14="http://schemas.microsoft.com/office/powerpoint/2010/main" val="30424537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B40424-AF31-4896-A326-7D1547764B43}" type="datetimeFigureOut">
              <a:rPr lang="en-US" smtClean="0"/>
              <a:t>12/20/2023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DD72F6-E0AF-4BBB-A793-1772A3EFFF04}" type="slidenum">
              <a:rPr lang="en-US" smtClean="0"/>
              <a:t>‹#›</a:t>
            </a:fld>
            <a:endParaRPr lang="en-US"/>
          </a:p>
        </p:txBody>
      </p:sp>
    </p:spTree>
    <p:extLst>
      <p:ext uri="{BB962C8B-B14F-4D97-AF65-F5344CB8AC3E}">
        <p14:creationId xmlns:p14="http://schemas.microsoft.com/office/powerpoint/2010/main" val="15579907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DD72F6-E0AF-4BBB-A793-1772A3EFFF04}" type="slidenum">
              <a:rPr lang="en-US" smtClean="0"/>
              <a:t>1</a:t>
            </a:fld>
            <a:endParaRPr lang="en-US"/>
          </a:p>
        </p:txBody>
      </p:sp>
    </p:spTree>
    <p:extLst>
      <p:ext uri="{BB962C8B-B14F-4D97-AF65-F5344CB8AC3E}">
        <p14:creationId xmlns:p14="http://schemas.microsoft.com/office/powerpoint/2010/main" val="27900235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Materials for this meeting:</a:t>
            </a:r>
          </a:p>
        </p:txBody>
      </p:sp>
      <p:sp>
        <p:nvSpPr>
          <p:cNvPr id="4" name="Slide Number Placeholder 3"/>
          <p:cNvSpPr>
            <a:spLocks noGrp="1"/>
          </p:cNvSpPr>
          <p:nvPr>
            <p:ph type="sldNum" sz="quarter" idx="5"/>
          </p:nvPr>
        </p:nvSpPr>
        <p:spPr/>
        <p:txBody>
          <a:bodyPr/>
          <a:lstStyle/>
          <a:p>
            <a:fld id="{A6DD72F6-E0AF-4BBB-A793-1772A3EFFF04}" type="slidenum">
              <a:rPr lang="en-US" smtClean="0"/>
              <a:t>2</a:t>
            </a:fld>
            <a:endParaRPr lang="en-US"/>
          </a:p>
        </p:txBody>
      </p:sp>
    </p:spTree>
    <p:extLst>
      <p:ext uri="{BB962C8B-B14F-4D97-AF65-F5344CB8AC3E}">
        <p14:creationId xmlns:p14="http://schemas.microsoft.com/office/powerpoint/2010/main" val="13073103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4E4E50"/>
                </a:solidFill>
                <a:latin typeface="NimbusSan-Reg"/>
              </a:rPr>
              <a:t>Choose an icebreaker or activity to help students get to know each other better.</a:t>
            </a:r>
            <a:endParaRPr lang="en-US" dirty="0"/>
          </a:p>
        </p:txBody>
      </p:sp>
      <p:sp>
        <p:nvSpPr>
          <p:cNvPr id="4" name="Slide Number Placeholder 3"/>
          <p:cNvSpPr>
            <a:spLocks noGrp="1"/>
          </p:cNvSpPr>
          <p:nvPr>
            <p:ph type="sldNum" sz="quarter" idx="5"/>
          </p:nvPr>
        </p:nvSpPr>
        <p:spPr/>
        <p:txBody>
          <a:bodyPr/>
          <a:lstStyle/>
          <a:p>
            <a:fld id="{A6DD72F6-E0AF-4BBB-A793-1772A3EFFF04}" type="slidenum">
              <a:rPr lang="en-US" smtClean="0"/>
              <a:t>3</a:t>
            </a:fld>
            <a:endParaRPr lang="en-US"/>
          </a:p>
        </p:txBody>
      </p:sp>
    </p:spTree>
    <p:extLst>
      <p:ext uri="{BB962C8B-B14F-4D97-AF65-F5344CB8AC3E}">
        <p14:creationId xmlns:p14="http://schemas.microsoft.com/office/powerpoint/2010/main" val="40545867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solidFill>
                  <a:schemeClr val="accent3"/>
                </a:solidFill>
                <a:latin typeface="+mn-lt"/>
              </a:rPr>
              <a:t>Human trafficking involves the use of force, fraud, or coercion to compel a person into labor or commercial sex in order to exploit them. </a:t>
            </a:r>
          </a:p>
          <a:p>
            <a:pPr marL="171450" indent="-171450">
              <a:buFont typeface="Arial" panose="020B0604020202020204" pitchFamily="34" charset="0"/>
              <a:buChar char="•"/>
            </a:pPr>
            <a:r>
              <a:rPr lang="en-US" sz="1200" dirty="0">
                <a:solidFill>
                  <a:schemeClr val="accent3"/>
                </a:solidFill>
              </a:rPr>
              <a:t>Essentially, human trafficking occurs when a person is used for work or sex through lies, emotional manipulation, and/or physical force. </a:t>
            </a:r>
          </a:p>
          <a:p>
            <a:pPr marL="171450" indent="-171450">
              <a:buFont typeface="Arial" panose="020B0604020202020204" pitchFamily="34" charset="0"/>
              <a:buChar char="•"/>
            </a:pPr>
            <a:r>
              <a:rPr lang="en-US" sz="1200" dirty="0">
                <a:solidFill>
                  <a:schemeClr val="accent3"/>
                </a:solidFill>
              </a:rPr>
              <a:t>In cases involving minors, there is no need to prove force, fraud, or coercion. </a:t>
            </a:r>
          </a:p>
          <a:p>
            <a:pPr marL="0" indent="0">
              <a:buFont typeface="Arial" panose="020B0604020202020204" pitchFamily="34" charset="0"/>
              <a:buNone/>
            </a:pPr>
            <a:endParaRPr lang="en-US" sz="1200" dirty="0">
              <a:solidFill>
                <a:schemeClr val="accent3"/>
              </a:solidFill>
            </a:endParaRPr>
          </a:p>
          <a:p>
            <a:r>
              <a:rPr lang="en-US" sz="1200" b="1" dirty="0">
                <a:solidFill>
                  <a:schemeClr val="accent3"/>
                </a:solidFill>
                <a:latin typeface="+mn-lt"/>
              </a:rPr>
              <a:t>Human trafficking covers two primary types of trafficking: </a:t>
            </a:r>
            <a:r>
              <a:rPr lang="en-US" sz="1200" b="1" i="1" dirty="0">
                <a:solidFill>
                  <a:schemeClr val="accent3"/>
                </a:solidFill>
                <a:latin typeface="+mn-lt"/>
              </a:rPr>
              <a:t>sex trafficking </a:t>
            </a:r>
            <a:r>
              <a:rPr lang="en-US" sz="1200" b="1" dirty="0">
                <a:solidFill>
                  <a:schemeClr val="accent3"/>
                </a:solidFill>
                <a:latin typeface="+mn-lt"/>
              </a:rPr>
              <a:t>and </a:t>
            </a:r>
            <a:r>
              <a:rPr lang="en-US" sz="1200" b="1" i="1" dirty="0">
                <a:solidFill>
                  <a:schemeClr val="accent3"/>
                </a:solidFill>
                <a:latin typeface="+mn-lt"/>
              </a:rPr>
              <a:t>labor trafficking</a:t>
            </a:r>
            <a:r>
              <a:rPr lang="en-US" sz="1200" b="1" dirty="0">
                <a:solidFill>
                  <a:schemeClr val="accent3"/>
                </a:solidFill>
                <a:latin typeface="+mn-lt"/>
              </a:rPr>
              <a:t>. </a:t>
            </a:r>
          </a:p>
          <a:p>
            <a:endParaRPr lang="en-US" sz="1200" dirty="0">
              <a:solidFill>
                <a:schemeClr val="accent3"/>
              </a:solidFill>
            </a:endParaRPr>
          </a:p>
          <a:p>
            <a:r>
              <a:rPr lang="en-US" sz="1200" b="1" dirty="0">
                <a:solidFill>
                  <a:schemeClr val="accent3"/>
                </a:solidFill>
                <a:latin typeface="+mn-lt"/>
              </a:rPr>
              <a:t>Traffickers are motivated to commit the crime because they can profit over and over (unlike with the sale of drugs or illegal goods, which can only be sold once).</a:t>
            </a:r>
          </a:p>
          <a:p>
            <a:endParaRPr lang="en-US" dirty="0"/>
          </a:p>
        </p:txBody>
      </p:sp>
      <p:sp>
        <p:nvSpPr>
          <p:cNvPr id="4" name="Slide Number Placeholder 3"/>
          <p:cNvSpPr>
            <a:spLocks noGrp="1"/>
          </p:cNvSpPr>
          <p:nvPr>
            <p:ph type="sldNum" sz="quarter" idx="5"/>
          </p:nvPr>
        </p:nvSpPr>
        <p:spPr/>
        <p:txBody>
          <a:bodyPr/>
          <a:lstStyle/>
          <a:p>
            <a:fld id="{A6DD72F6-E0AF-4BBB-A793-1772A3EFFF04}" type="slidenum">
              <a:rPr lang="en-US" smtClean="0"/>
              <a:t>4</a:t>
            </a:fld>
            <a:endParaRPr lang="en-US"/>
          </a:p>
        </p:txBody>
      </p:sp>
    </p:spTree>
    <p:extLst>
      <p:ext uri="{BB962C8B-B14F-4D97-AF65-F5344CB8AC3E}">
        <p14:creationId xmlns:p14="http://schemas.microsoft.com/office/powerpoint/2010/main" val="26312462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accent3"/>
                </a:solidFill>
                <a:latin typeface="+mn-lt"/>
              </a:rPr>
              <a:t>Important note: Although sex trafficking may involve commercial sex sometimes referred to as </a:t>
            </a:r>
            <a:r>
              <a:rPr lang="en-US" sz="1200" i="1" dirty="0">
                <a:solidFill>
                  <a:schemeClr val="accent3"/>
                </a:solidFill>
                <a:latin typeface="+mn-lt"/>
              </a:rPr>
              <a:t>prostitution, </a:t>
            </a:r>
            <a:r>
              <a:rPr lang="en-US" sz="1200" i="0" dirty="0">
                <a:solidFill>
                  <a:schemeClr val="accent3"/>
                </a:solidFill>
                <a:latin typeface="+mn-lt"/>
              </a:rPr>
              <a:t>there is no such thing as a </a:t>
            </a:r>
            <a:r>
              <a:rPr lang="en-US" sz="1200" i="1" dirty="0">
                <a:solidFill>
                  <a:schemeClr val="accent3"/>
                </a:solidFill>
                <a:latin typeface="+mn-lt"/>
              </a:rPr>
              <a:t>child prostitute</a:t>
            </a:r>
            <a:r>
              <a:rPr lang="en-US" sz="1200" i="0" dirty="0">
                <a:solidFill>
                  <a:schemeClr val="accent3"/>
                </a:solidFill>
                <a:latin typeface="+mn-lt"/>
              </a:rPr>
              <a:t>, rather they are victims of sex trafficking, and the term </a:t>
            </a:r>
            <a:r>
              <a:rPr lang="en-US" sz="1200" i="1" dirty="0">
                <a:solidFill>
                  <a:schemeClr val="accent3"/>
                </a:solidFill>
                <a:latin typeface="+mn-lt"/>
              </a:rPr>
              <a:t>prostitute</a:t>
            </a:r>
            <a:r>
              <a:rPr lang="en-US" sz="1200" i="0" dirty="0">
                <a:solidFill>
                  <a:schemeClr val="accent3"/>
                </a:solidFill>
                <a:latin typeface="+mn-lt"/>
              </a:rPr>
              <a:t> should not be used when referring to them.</a:t>
            </a:r>
            <a:r>
              <a:rPr lang="en-US" sz="1200" dirty="0">
                <a:solidFill>
                  <a:schemeClr val="accent3"/>
                </a:solidFill>
                <a:latin typeface="+mn-lt"/>
              </a:rPr>
              <a:t> </a:t>
            </a:r>
          </a:p>
          <a:p>
            <a:endParaRPr lang="en-US" dirty="0"/>
          </a:p>
          <a:p>
            <a:r>
              <a:rPr lang="en-US" sz="1800" b="0" i="0" u="none" strike="noStrike" baseline="0" dirty="0">
                <a:solidFill>
                  <a:srgbClr val="4D4D4F"/>
                </a:solidFill>
                <a:latin typeface="NimbusSan-Reg"/>
              </a:rPr>
              <a:t>Source: Trafficking Victims Protection Act (22 U.S.C. § 7102)</a:t>
            </a:r>
            <a:endParaRPr lang="en-US" dirty="0"/>
          </a:p>
        </p:txBody>
      </p:sp>
      <p:sp>
        <p:nvSpPr>
          <p:cNvPr id="4" name="Slide Number Placeholder 3"/>
          <p:cNvSpPr>
            <a:spLocks noGrp="1"/>
          </p:cNvSpPr>
          <p:nvPr>
            <p:ph type="sldNum" sz="quarter" idx="5"/>
          </p:nvPr>
        </p:nvSpPr>
        <p:spPr/>
        <p:txBody>
          <a:bodyPr/>
          <a:lstStyle/>
          <a:p>
            <a:fld id="{A6DD72F6-E0AF-4BBB-A793-1772A3EFFF04}" type="slidenum">
              <a:rPr lang="en-US" smtClean="0"/>
              <a:t>5</a:t>
            </a:fld>
            <a:endParaRPr lang="en-US"/>
          </a:p>
        </p:txBody>
      </p:sp>
    </p:spTree>
    <p:extLst>
      <p:ext uri="{BB962C8B-B14F-4D97-AF65-F5344CB8AC3E}">
        <p14:creationId xmlns:p14="http://schemas.microsoft.com/office/powerpoint/2010/main" val="42878768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baseline="0" dirty="0">
                <a:solidFill>
                  <a:srgbClr val="4D4D4F"/>
                </a:solidFill>
                <a:latin typeface="NimbusSan-Reg"/>
              </a:rPr>
              <a:t>Source: Trafficking Victims Protection Act (22 U.S.C. § 7102)</a:t>
            </a:r>
            <a:endParaRPr lang="en-US" dirty="0"/>
          </a:p>
          <a:p>
            <a:endParaRPr lang="en-US" dirty="0"/>
          </a:p>
        </p:txBody>
      </p:sp>
      <p:sp>
        <p:nvSpPr>
          <p:cNvPr id="4" name="Slide Number Placeholder 3"/>
          <p:cNvSpPr>
            <a:spLocks noGrp="1"/>
          </p:cNvSpPr>
          <p:nvPr>
            <p:ph type="sldNum" sz="quarter" idx="5"/>
          </p:nvPr>
        </p:nvSpPr>
        <p:spPr/>
        <p:txBody>
          <a:bodyPr/>
          <a:lstStyle/>
          <a:p>
            <a:fld id="{A6DD72F6-E0AF-4BBB-A793-1772A3EFFF04}" type="slidenum">
              <a:rPr lang="en-US" smtClean="0"/>
              <a:t>6</a:t>
            </a:fld>
            <a:endParaRPr lang="en-US"/>
          </a:p>
        </p:txBody>
      </p:sp>
    </p:spTree>
    <p:extLst>
      <p:ext uri="{BB962C8B-B14F-4D97-AF65-F5344CB8AC3E}">
        <p14:creationId xmlns:p14="http://schemas.microsoft.com/office/powerpoint/2010/main" val="24236624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Choose a few of these questions to cover with your team. </a:t>
            </a:r>
          </a:p>
        </p:txBody>
      </p:sp>
      <p:sp>
        <p:nvSpPr>
          <p:cNvPr id="4" name="Slide Number Placeholder 3"/>
          <p:cNvSpPr>
            <a:spLocks noGrp="1"/>
          </p:cNvSpPr>
          <p:nvPr>
            <p:ph type="sldNum" sz="quarter" idx="5"/>
          </p:nvPr>
        </p:nvSpPr>
        <p:spPr/>
        <p:txBody>
          <a:bodyPr/>
          <a:lstStyle/>
          <a:p>
            <a:fld id="{A6DD72F6-E0AF-4BBB-A793-1772A3EFFF04}" type="slidenum">
              <a:rPr lang="en-US" smtClean="0"/>
              <a:t>7</a:t>
            </a:fld>
            <a:endParaRPr lang="en-US"/>
          </a:p>
        </p:txBody>
      </p:sp>
    </p:spTree>
    <p:extLst>
      <p:ext uri="{BB962C8B-B14F-4D97-AF65-F5344CB8AC3E}">
        <p14:creationId xmlns:p14="http://schemas.microsoft.com/office/powerpoint/2010/main" val="1914169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gn="l">
              <a:buFont typeface="Arial" panose="020B0604020202020204" pitchFamily="34" charset="0"/>
              <a:buChar char="•"/>
            </a:pPr>
            <a:r>
              <a:rPr lang="en-US" sz="1800" b="0" i="0" u="none" strike="noStrike" baseline="0" dirty="0">
                <a:solidFill>
                  <a:srgbClr val="4D4D4F"/>
                </a:solidFill>
                <a:latin typeface="NimbusSan-Reg"/>
              </a:rPr>
              <a:t>Depending on where you live, there may be more sex trafficking or labor trafficking than you’re aware of. However, it is good for team members to learn about both types and not to emphasize the pervasiveness of one over the other.</a:t>
            </a:r>
          </a:p>
          <a:p>
            <a:pPr marL="285750" indent="-285750" algn="l">
              <a:buFont typeface="Arial" panose="020B0604020202020204" pitchFamily="34" charset="0"/>
              <a:buChar char="•"/>
            </a:pPr>
            <a:r>
              <a:rPr lang="en-US" sz="1800" b="0" i="0" u="none" strike="noStrike" baseline="0" dirty="0">
                <a:solidFill>
                  <a:srgbClr val="4D4D4F"/>
                </a:solidFill>
                <a:latin typeface="NimbusSan-Reg"/>
              </a:rPr>
              <a:t>Human trafficking occurs in all geographical areas and in all populations. Though some individuals may be more vulnerable than others, this is an issue that can affect anyone!</a:t>
            </a:r>
          </a:p>
          <a:p>
            <a:pPr marL="285750" indent="-285750" algn="l">
              <a:buFont typeface="Arial" panose="020B0604020202020204" pitchFamily="34" charset="0"/>
              <a:buChar char="•"/>
            </a:pPr>
            <a:r>
              <a:rPr lang="en-US" sz="1800" b="0" i="0" u="none" strike="noStrike" baseline="0" dirty="0">
                <a:solidFill>
                  <a:srgbClr val="4D4D4F"/>
                </a:solidFill>
                <a:latin typeface="NimbusSan-Reg"/>
              </a:rPr>
              <a:t>Risk factors will be discussed later in the year. Though there are risk factors, survivors should never be blamed for human trafficking; risk factors are systemic and not within our control. Even when we take precautions, human trafficking may continue to occur.</a:t>
            </a:r>
            <a:endParaRPr lang="en-US" dirty="0"/>
          </a:p>
        </p:txBody>
      </p:sp>
      <p:sp>
        <p:nvSpPr>
          <p:cNvPr id="4" name="Slide Number Placeholder 3"/>
          <p:cNvSpPr>
            <a:spLocks noGrp="1"/>
          </p:cNvSpPr>
          <p:nvPr>
            <p:ph type="sldNum" sz="quarter" idx="5"/>
          </p:nvPr>
        </p:nvSpPr>
        <p:spPr/>
        <p:txBody>
          <a:bodyPr/>
          <a:lstStyle/>
          <a:p>
            <a:fld id="{A6DD72F6-E0AF-4BBB-A793-1772A3EFFF04}" type="slidenum">
              <a:rPr lang="en-US" smtClean="0"/>
              <a:t>9</a:t>
            </a:fld>
            <a:endParaRPr lang="en-US"/>
          </a:p>
        </p:txBody>
      </p:sp>
    </p:spTree>
    <p:extLst>
      <p:ext uri="{BB962C8B-B14F-4D97-AF65-F5344CB8AC3E}">
        <p14:creationId xmlns:p14="http://schemas.microsoft.com/office/powerpoint/2010/main" val="11194660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1" u="none" strike="noStrike" baseline="0" dirty="0">
                <a:solidFill>
                  <a:srgbClr val="4D4D4F"/>
                </a:solidFill>
                <a:latin typeface="NimbusSan-RegIta"/>
              </a:rPr>
              <a:t>Have students respond to one or all of the prompts (time-permitting):</a:t>
            </a:r>
          </a:p>
          <a:p>
            <a:pPr marL="285750" indent="-285750" algn="l">
              <a:buFont typeface="Arial" panose="020B0604020202020204" pitchFamily="34" charset="0"/>
              <a:buChar char="•"/>
            </a:pPr>
            <a:r>
              <a:rPr lang="en-US" sz="1800" b="0" i="0" u="none" strike="noStrike" baseline="0" dirty="0">
                <a:solidFill>
                  <a:srgbClr val="4D4D4F"/>
                </a:solidFill>
                <a:latin typeface="NimbusSan-Reg"/>
              </a:rPr>
              <a:t>If you were worried about a friend who may be in a risky situation, what would you do? </a:t>
            </a:r>
          </a:p>
          <a:p>
            <a:pPr marL="285750" indent="-285750" algn="l">
              <a:buFont typeface="Arial" panose="020B0604020202020204" pitchFamily="34" charset="0"/>
              <a:buChar char="•"/>
            </a:pPr>
            <a:r>
              <a:rPr lang="en-US" sz="1800" b="0" i="0" u="none" strike="noStrike" baseline="0" dirty="0">
                <a:solidFill>
                  <a:srgbClr val="4D4D4F"/>
                </a:solidFill>
                <a:latin typeface="NimbusSan-Reg"/>
              </a:rPr>
              <a:t>How would you tell them you know how to report their concerns and of some resources that might help?</a:t>
            </a:r>
          </a:p>
          <a:p>
            <a:pPr marL="285750" indent="-285750" algn="l">
              <a:buFont typeface="Arial" panose="020B0604020202020204" pitchFamily="34" charset="0"/>
              <a:buChar char="•"/>
            </a:pPr>
            <a:endParaRPr lang="en-US" sz="1800" b="0" i="0" u="none" strike="noStrike" baseline="0" dirty="0">
              <a:solidFill>
                <a:srgbClr val="4D4D4F"/>
              </a:solidFill>
              <a:latin typeface="NimbusSan-Reg"/>
            </a:endParaRPr>
          </a:p>
          <a:p>
            <a:pPr algn="l"/>
            <a:r>
              <a:rPr lang="en-US" sz="1800" b="0" i="0" u="none" strike="noStrike" baseline="0" dirty="0">
                <a:solidFill>
                  <a:srgbClr val="4D4D4F"/>
                </a:solidFill>
                <a:latin typeface="NimbusSan-Reg"/>
              </a:rPr>
              <a:t>Invite students to share their answers with the group.</a:t>
            </a:r>
            <a:endParaRPr lang="en-US" dirty="0"/>
          </a:p>
        </p:txBody>
      </p:sp>
      <p:sp>
        <p:nvSpPr>
          <p:cNvPr id="4" name="Slide Number Placeholder 3"/>
          <p:cNvSpPr>
            <a:spLocks noGrp="1"/>
          </p:cNvSpPr>
          <p:nvPr>
            <p:ph type="sldNum" sz="quarter" idx="5"/>
          </p:nvPr>
        </p:nvSpPr>
        <p:spPr/>
        <p:txBody>
          <a:bodyPr/>
          <a:lstStyle/>
          <a:p>
            <a:fld id="{A6DD72F6-E0AF-4BBB-A793-1772A3EFFF04}" type="slidenum">
              <a:rPr lang="en-US" smtClean="0"/>
              <a:t>10</a:t>
            </a:fld>
            <a:endParaRPr lang="en-US"/>
          </a:p>
        </p:txBody>
      </p:sp>
    </p:spTree>
    <p:extLst>
      <p:ext uri="{BB962C8B-B14F-4D97-AF65-F5344CB8AC3E}">
        <p14:creationId xmlns:p14="http://schemas.microsoft.com/office/powerpoint/2010/main" val="87868641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18.png"/><Relationship Id="rId4" Type="http://schemas.openxmlformats.org/officeDocument/2006/relationships/image" Target="../media/image9.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0.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12.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12.png"/></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15.png"/><Relationship Id="rId5" Type="http://schemas.microsoft.com/office/2007/relationships/hdphoto" Target="../media/hdphoto3.wdp"/><Relationship Id="rId4" Type="http://schemas.openxmlformats.org/officeDocument/2006/relationships/image" Target="../media/image1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jpe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descr="A group of people&#10;&#10;Description automatically generated with medium confidence">
            <a:extLst>
              <a:ext uri="{FF2B5EF4-FFF2-40B4-BE49-F238E27FC236}">
                <a16:creationId xmlns:a16="http://schemas.microsoft.com/office/drawing/2014/main" id="{25E2A431-9E31-49F1-A4B3-6D6728A497F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5074920"/>
          </a:xfrm>
          <a:prstGeom prst="rect">
            <a:avLst/>
          </a:prstGeom>
        </p:spPr>
      </p:pic>
      <p:pic>
        <p:nvPicPr>
          <p:cNvPr id="8" name="Picture 7">
            <a:extLst>
              <a:ext uri="{FF2B5EF4-FFF2-40B4-BE49-F238E27FC236}">
                <a16:creationId xmlns:a16="http://schemas.microsoft.com/office/drawing/2014/main" id="{FB70AB5C-F334-4C16-883D-91F11AAE560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9919186" y="4075146"/>
            <a:ext cx="2159743" cy="779294"/>
          </a:xfrm>
          <a:prstGeom prst="rect">
            <a:avLst/>
          </a:prstGeom>
        </p:spPr>
      </p:pic>
      <p:grpSp>
        <p:nvGrpSpPr>
          <p:cNvPr id="9" name="Group 8">
            <a:extLst>
              <a:ext uri="{FF2B5EF4-FFF2-40B4-BE49-F238E27FC236}">
                <a16:creationId xmlns:a16="http://schemas.microsoft.com/office/drawing/2014/main" id="{41E7A7C7-7474-48EE-B521-122FF1AC11BB}"/>
              </a:ext>
            </a:extLst>
          </p:cNvPr>
          <p:cNvGrpSpPr/>
          <p:nvPr userDrawn="1"/>
        </p:nvGrpSpPr>
        <p:grpSpPr>
          <a:xfrm>
            <a:off x="0" y="6181190"/>
            <a:ext cx="2194229" cy="676810"/>
            <a:chOff x="4812210" y="6107510"/>
            <a:chExt cx="2194229" cy="676810"/>
          </a:xfrm>
        </p:grpSpPr>
        <p:pic>
          <p:nvPicPr>
            <p:cNvPr id="10" name="Picture 9" descr="Logo&#10;&#10;Description automatically generated">
              <a:extLst>
                <a:ext uri="{FF2B5EF4-FFF2-40B4-BE49-F238E27FC236}">
                  <a16:creationId xmlns:a16="http://schemas.microsoft.com/office/drawing/2014/main" id="{317702A5-EC03-43B4-9F38-237BE2B4BDD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991224" y="6107510"/>
              <a:ext cx="1015215" cy="676810"/>
            </a:xfrm>
            <a:prstGeom prst="rect">
              <a:avLst/>
            </a:prstGeom>
          </p:spPr>
        </p:pic>
        <p:sp>
          <p:nvSpPr>
            <p:cNvPr id="11" name="TextBox 10">
              <a:extLst>
                <a:ext uri="{FF2B5EF4-FFF2-40B4-BE49-F238E27FC236}">
                  <a16:creationId xmlns:a16="http://schemas.microsoft.com/office/drawing/2014/main" id="{B5F2DA14-DA8D-4501-AA82-FAFAA4269FEC}"/>
                </a:ext>
              </a:extLst>
            </p:cNvPr>
            <p:cNvSpPr txBox="1"/>
            <p:nvPr/>
          </p:nvSpPr>
          <p:spPr>
            <a:xfrm>
              <a:off x="4812210" y="6294229"/>
              <a:ext cx="1610420" cy="246221"/>
            </a:xfrm>
            <a:prstGeom prst="rect">
              <a:avLst/>
            </a:prstGeom>
            <a:noFill/>
          </p:spPr>
          <p:txBody>
            <a:bodyPr wrap="square" rtlCol="0">
              <a:spAutoFit/>
            </a:bodyPr>
            <a:lstStyle/>
            <a:p>
              <a:pPr algn="ctr"/>
              <a:r>
                <a:rPr lang="en-US" sz="1000" i="1" dirty="0">
                  <a:solidFill>
                    <a:srgbClr val="595959"/>
                  </a:solidFill>
                  <a:latin typeface="Lato" panose="020F0502020204030203" pitchFamily="34" charset="0"/>
                </a:rPr>
                <a:t>Brought to you by</a:t>
              </a:r>
            </a:p>
          </p:txBody>
        </p:sp>
      </p:grpSp>
    </p:spTree>
    <p:extLst>
      <p:ext uri="{BB962C8B-B14F-4D97-AF65-F5344CB8AC3E}">
        <p14:creationId xmlns:p14="http://schemas.microsoft.com/office/powerpoint/2010/main" val="1807148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A7BD2B0-B6A7-48FB-A906-2D8066F4035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067800" y="0"/>
            <a:ext cx="480060" cy="6858000"/>
          </a:xfrm>
          <a:prstGeom prst="rect">
            <a:avLst/>
          </a:prstGeom>
        </p:spPr>
      </p:pic>
      <p:pic>
        <p:nvPicPr>
          <p:cNvPr id="1030" name="Picture 6">
            <a:extLst>
              <a:ext uri="{FF2B5EF4-FFF2-40B4-BE49-F238E27FC236}">
                <a16:creationId xmlns:a16="http://schemas.microsoft.com/office/drawing/2014/main" id="{71FC2710-3016-4961-925D-3B6C43F1B384}"/>
              </a:ext>
            </a:extLst>
          </p:cNvPr>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0" y="6183318"/>
            <a:ext cx="12191998" cy="68355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E65C41DF-E641-4522-B79A-AD02A93B46ED}"/>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10062160" y="6358075"/>
            <a:ext cx="1615538" cy="582930"/>
          </a:xfrm>
          <a:prstGeom prst="rect">
            <a:avLst/>
          </a:prstGeom>
        </p:spPr>
      </p:pic>
      <p:pic>
        <p:nvPicPr>
          <p:cNvPr id="1031" name="Picture 7">
            <a:extLst>
              <a:ext uri="{FF2B5EF4-FFF2-40B4-BE49-F238E27FC236}">
                <a16:creationId xmlns:a16="http://schemas.microsoft.com/office/drawing/2014/main" id="{5FE42F0C-D667-4CFA-AA0B-3ABA1B1C6EBD}"/>
              </a:ext>
            </a:extLst>
          </p:cNvPr>
          <p:cNvPicPr>
            <a:picLocks noChangeAspect="1" noChangeArrowheads="1"/>
          </p:cNvPicPr>
          <p:nvPr userDrawn="1"/>
        </p:nvPicPr>
        <p:blipFill>
          <a:blip r:embed="rId5">
            <a:extLst>
              <a:ext uri="{28A0092B-C50C-407E-A947-70E740481C1C}">
                <a14:useLocalDpi xmlns:a14="http://schemas.microsoft.com/office/drawing/2010/main"/>
              </a:ext>
            </a:extLst>
          </a:blip>
          <a:srcRect/>
          <a:stretch>
            <a:fillRect/>
          </a:stretch>
        </p:blipFill>
        <p:spPr bwMode="auto">
          <a:xfrm>
            <a:off x="0" y="1"/>
            <a:ext cx="12191998" cy="685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52090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BDE2E7D-0087-43A2-B4EF-4D68A611E4F3}"/>
              </a:ext>
            </a:extLst>
          </p:cNvPr>
          <p:cNvPicPr>
            <a:picLocks noChangeAspect="1"/>
          </p:cNvPicPr>
          <p:nvPr userDrawn="1"/>
        </p:nvPicPr>
        <p:blipFill rotWithShape="1">
          <a:blip r:embed="rId2" cstate="screen">
            <a:duotone>
              <a:prstClr val="black"/>
              <a:schemeClr val="accent1">
                <a:tint val="45000"/>
                <a:satMod val="400000"/>
              </a:schemeClr>
            </a:duotone>
            <a:alphaModFix amt="15000"/>
            <a:extLst>
              <a:ext uri="{28A0092B-C50C-407E-A947-70E740481C1C}">
                <a14:useLocalDpi xmlns:a14="http://schemas.microsoft.com/office/drawing/2010/main"/>
              </a:ext>
            </a:extLst>
          </a:blip>
          <a:srcRect/>
          <a:stretch/>
        </p:blipFill>
        <p:spPr>
          <a:xfrm>
            <a:off x="-1" y="0"/>
            <a:ext cx="12192000" cy="6858000"/>
          </a:xfrm>
          <a:prstGeom prst="rect">
            <a:avLst/>
          </a:prstGeom>
          <a:noFill/>
        </p:spPr>
      </p:pic>
      <p:pic>
        <p:nvPicPr>
          <p:cNvPr id="8" name="Picture 7">
            <a:extLst>
              <a:ext uri="{FF2B5EF4-FFF2-40B4-BE49-F238E27FC236}">
                <a16:creationId xmlns:a16="http://schemas.microsoft.com/office/drawing/2014/main" id="{42D0C5F7-63EE-44C3-BBAD-4669B0B28286}"/>
              </a:ext>
            </a:extLst>
          </p:cNvPr>
          <p:cNvPicPr>
            <a:picLocks noChangeAspect="1"/>
          </p:cNvPicPr>
          <p:nvPr userDrawn="1"/>
        </p:nvPicPr>
        <p:blipFill>
          <a:blip r:embed="rId3" cstate="screen">
            <a:alphaModFix amt="70000"/>
            <a:extLst>
              <a:ext uri="{28A0092B-C50C-407E-A947-70E740481C1C}">
                <a14:useLocalDpi xmlns:a14="http://schemas.microsoft.com/office/drawing/2010/main"/>
              </a:ext>
            </a:extLst>
          </a:blip>
          <a:stretch>
            <a:fillRect/>
          </a:stretch>
        </p:blipFill>
        <p:spPr>
          <a:xfrm rot="5400000">
            <a:off x="5753171" y="-5753172"/>
            <a:ext cx="685657" cy="12192000"/>
          </a:xfrm>
          <a:prstGeom prst="rect">
            <a:avLst/>
          </a:prstGeom>
        </p:spPr>
      </p:pic>
      <p:pic>
        <p:nvPicPr>
          <p:cNvPr id="10" name="Picture 9">
            <a:extLst>
              <a:ext uri="{FF2B5EF4-FFF2-40B4-BE49-F238E27FC236}">
                <a16:creationId xmlns:a16="http://schemas.microsoft.com/office/drawing/2014/main" id="{FEF684F2-0D72-41D3-B78E-B2FD4B891488}"/>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5288231" y="6102927"/>
            <a:ext cx="1615538" cy="582930"/>
          </a:xfrm>
          <a:prstGeom prst="rect">
            <a:avLst/>
          </a:prstGeom>
        </p:spPr>
      </p:pic>
    </p:spTree>
    <p:extLst>
      <p:ext uri="{BB962C8B-B14F-4D97-AF65-F5344CB8AC3E}">
        <p14:creationId xmlns:p14="http://schemas.microsoft.com/office/powerpoint/2010/main" val="28643045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F40F5C7-1248-4D96-AF35-FCEF80A745B1}"/>
              </a:ext>
            </a:extLst>
          </p:cNvPr>
          <p:cNvPicPr>
            <a:picLocks noChangeAspect="1"/>
          </p:cNvPicPr>
          <p:nvPr userDrawn="1"/>
        </p:nvPicPr>
        <p:blipFill rotWithShape="1">
          <a:blip r:embed="rId2" cstate="screen">
            <a:grayscl/>
            <a:alphaModFix amt="20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10316493" y="0"/>
            <a:ext cx="1875508" cy="6858000"/>
          </a:xfrm>
          <a:prstGeom prst="rect">
            <a:avLst/>
          </a:prstGeom>
          <a:noFill/>
        </p:spPr>
      </p:pic>
      <p:pic>
        <p:nvPicPr>
          <p:cNvPr id="9" name="Picture 8">
            <a:extLst>
              <a:ext uri="{FF2B5EF4-FFF2-40B4-BE49-F238E27FC236}">
                <a16:creationId xmlns:a16="http://schemas.microsoft.com/office/drawing/2014/main" id="{69DC597D-9340-4C5E-9552-E330AA42BCE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269267" y="0"/>
            <a:ext cx="480060" cy="6858000"/>
          </a:xfrm>
          <a:prstGeom prst="rect">
            <a:avLst/>
          </a:prstGeom>
        </p:spPr>
      </p:pic>
      <p:pic>
        <p:nvPicPr>
          <p:cNvPr id="10" name="Picture 9">
            <a:extLst>
              <a:ext uri="{FF2B5EF4-FFF2-40B4-BE49-F238E27FC236}">
                <a16:creationId xmlns:a16="http://schemas.microsoft.com/office/drawing/2014/main" id="{C0CE2498-D417-4A27-8569-533D6CF450C6}"/>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10062161" y="6102927"/>
            <a:ext cx="1615538" cy="582930"/>
          </a:xfrm>
          <a:prstGeom prst="rect">
            <a:avLst/>
          </a:prstGeom>
        </p:spPr>
      </p:pic>
    </p:spTree>
    <p:extLst>
      <p:ext uri="{BB962C8B-B14F-4D97-AF65-F5344CB8AC3E}">
        <p14:creationId xmlns:p14="http://schemas.microsoft.com/office/powerpoint/2010/main" val="16662859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Parallelogram 5">
            <a:extLst>
              <a:ext uri="{FF2B5EF4-FFF2-40B4-BE49-F238E27FC236}">
                <a16:creationId xmlns:a16="http://schemas.microsoft.com/office/drawing/2014/main" id="{E7C079E1-8A94-4316-B353-37C1D2C76E07}"/>
              </a:ext>
            </a:extLst>
          </p:cNvPr>
          <p:cNvSpPr/>
          <p:nvPr userDrawn="1"/>
        </p:nvSpPr>
        <p:spPr>
          <a:xfrm>
            <a:off x="4468762" y="0"/>
            <a:ext cx="7723238" cy="6858000"/>
          </a:xfrm>
          <a:prstGeom prst="parallelogram">
            <a:avLst>
              <a:gd name="adj" fmla="val 3363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Euphemia"/>
              <a:ea typeface="+mn-ea"/>
              <a:cs typeface="+mn-cs"/>
            </a:endParaRPr>
          </a:p>
        </p:txBody>
      </p:sp>
      <p:pic>
        <p:nvPicPr>
          <p:cNvPr id="8" name="Picture 7">
            <a:extLst>
              <a:ext uri="{FF2B5EF4-FFF2-40B4-BE49-F238E27FC236}">
                <a16:creationId xmlns:a16="http://schemas.microsoft.com/office/drawing/2014/main" id="{E0759C16-B672-4A89-BB26-25492EDEF12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310260" y="6057715"/>
            <a:ext cx="1615538" cy="582930"/>
          </a:xfrm>
          <a:prstGeom prst="rect">
            <a:avLst/>
          </a:prstGeom>
        </p:spPr>
      </p:pic>
    </p:spTree>
    <p:extLst>
      <p:ext uri="{BB962C8B-B14F-4D97-AF65-F5344CB8AC3E}">
        <p14:creationId xmlns:p14="http://schemas.microsoft.com/office/powerpoint/2010/main" val="40786609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5BF093E-D456-4426-90D4-3C291802FAF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288231" y="5862262"/>
            <a:ext cx="1615538" cy="582930"/>
          </a:xfrm>
          <a:prstGeom prst="rect">
            <a:avLst/>
          </a:prstGeom>
        </p:spPr>
      </p:pic>
    </p:spTree>
    <p:extLst>
      <p:ext uri="{BB962C8B-B14F-4D97-AF65-F5344CB8AC3E}">
        <p14:creationId xmlns:p14="http://schemas.microsoft.com/office/powerpoint/2010/main" val="3954425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7C984CF-AD76-4AE9-87B7-2EAE819E58C3}"/>
              </a:ext>
            </a:extLst>
          </p:cNvPr>
          <p:cNvPicPr>
            <a:picLocks noChangeAspect="1"/>
          </p:cNvPicPr>
          <p:nvPr userDrawn="1"/>
        </p:nvPicPr>
        <p:blipFill>
          <a:blip r:embed="rId2" cstate="screen">
            <a:duotone>
              <a:prstClr val="black"/>
              <a:schemeClr val="accent1">
                <a:tint val="45000"/>
                <a:satMod val="400000"/>
              </a:schemeClr>
            </a:duotone>
            <a:alphaModFix amt="50000"/>
            <a:extLst>
              <a:ext uri="{28A0092B-C50C-407E-A947-70E740481C1C}">
                <a14:useLocalDpi xmlns:a14="http://schemas.microsoft.com/office/drawing/2010/main"/>
              </a:ext>
            </a:extLst>
          </a:blip>
          <a:srcRect/>
          <a:stretch/>
        </p:blipFill>
        <p:spPr>
          <a:xfrm>
            <a:off x="6096000" y="0"/>
            <a:ext cx="6096000" cy="6858000"/>
          </a:xfrm>
          <a:prstGeom prst="rect">
            <a:avLst/>
          </a:prstGeom>
          <a:noFill/>
        </p:spPr>
      </p:pic>
    </p:spTree>
    <p:extLst>
      <p:ext uri="{BB962C8B-B14F-4D97-AF65-F5344CB8AC3E}">
        <p14:creationId xmlns:p14="http://schemas.microsoft.com/office/powerpoint/2010/main" val="41620213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DD4D16A-22C5-4803-B3B4-1E3723127B3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5859" b="-647"/>
          <a:stretch/>
        </p:blipFill>
        <p:spPr>
          <a:xfrm>
            <a:off x="0" y="0"/>
            <a:ext cx="12192000" cy="6235700"/>
          </a:xfrm>
          <a:prstGeom prst="rect">
            <a:avLst/>
          </a:prstGeom>
        </p:spPr>
      </p:pic>
      <p:pic>
        <p:nvPicPr>
          <p:cNvPr id="9" name="Picture 8">
            <a:extLst>
              <a:ext uri="{FF2B5EF4-FFF2-40B4-BE49-F238E27FC236}">
                <a16:creationId xmlns:a16="http://schemas.microsoft.com/office/drawing/2014/main" id="{108C03EB-F3FD-42E0-BD1E-F80F1874413E}"/>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325546" y="3593370"/>
            <a:ext cx="1615538" cy="582929"/>
          </a:xfrm>
          <a:prstGeom prst="rect">
            <a:avLst/>
          </a:prstGeom>
        </p:spPr>
      </p:pic>
    </p:spTree>
    <p:extLst>
      <p:ext uri="{BB962C8B-B14F-4D97-AF65-F5344CB8AC3E}">
        <p14:creationId xmlns:p14="http://schemas.microsoft.com/office/powerpoint/2010/main" val="34473025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CF5C4CB-43E9-42F7-ABD2-628AE02050CB}"/>
              </a:ext>
            </a:extLst>
          </p:cNvPr>
          <p:cNvPicPr>
            <a:picLocks noChangeAspect="1"/>
          </p:cNvPicPr>
          <p:nvPr userDrawn="1"/>
        </p:nvPicPr>
        <p:blipFill rotWithShape="1">
          <a:blip r:embed="rId2" cstate="screen">
            <a:duotone>
              <a:prstClr val="black"/>
              <a:schemeClr val="accent1">
                <a:tint val="45000"/>
                <a:satMod val="400000"/>
              </a:schemeClr>
            </a:duotone>
            <a:alphaModFix amt="15000"/>
            <a:extLst>
              <a:ext uri="{28A0092B-C50C-407E-A947-70E740481C1C}">
                <a14:useLocalDpi xmlns:a14="http://schemas.microsoft.com/office/drawing/2010/main"/>
              </a:ext>
            </a:extLst>
          </a:blip>
          <a:srcRect/>
          <a:stretch/>
        </p:blipFill>
        <p:spPr>
          <a:xfrm>
            <a:off x="-3270" y="25472"/>
            <a:ext cx="12192000" cy="6858000"/>
          </a:xfrm>
          <a:prstGeom prst="rect">
            <a:avLst/>
          </a:prstGeom>
          <a:noFill/>
        </p:spPr>
      </p:pic>
      <p:pic>
        <p:nvPicPr>
          <p:cNvPr id="9" name="Picture 8">
            <a:extLst>
              <a:ext uri="{FF2B5EF4-FFF2-40B4-BE49-F238E27FC236}">
                <a16:creationId xmlns:a16="http://schemas.microsoft.com/office/drawing/2014/main" id="{D36FB14B-E825-4680-9E5D-C7C5A3ADF91F}"/>
              </a:ext>
            </a:extLst>
          </p:cNvPr>
          <p:cNvPicPr>
            <a:picLocks noChangeAspect="1"/>
          </p:cNvPicPr>
          <p:nvPr userDrawn="1"/>
        </p:nvPicPr>
        <p:blipFill>
          <a:blip r:embed="rId3" cstate="screen">
            <a:alphaModFix amt="70000"/>
            <a:extLst>
              <a:ext uri="{28A0092B-C50C-407E-A947-70E740481C1C}">
                <a14:useLocalDpi xmlns:a14="http://schemas.microsoft.com/office/drawing/2010/main"/>
              </a:ext>
            </a:extLst>
          </a:blip>
          <a:stretch>
            <a:fillRect/>
          </a:stretch>
        </p:blipFill>
        <p:spPr>
          <a:xfrm>
            <a:off x="3270" y="0"/>
            <a:ext cx="480060" cy="6858000"/>
          </a:xfrm>
          <a:prstGeom prst="rect">
            <a:avLst/>
          </a:prstGeom>
        </p:spPr>
      </p:pic>
      <p:pic>
        <p:nvPicPr>
          <p:cNvPr id="13" name="Picture 12">
            <a:extLst>
              <a:ext uri="{FF2B5EF4-FFF2-40B4-BE49-F238E27FC236}">
                <a16:creationId xmlns:a16="http://schemas.microsoft.com/office/drawing/2014/main" id="{497DB7DC-CD18-413B-8433-4DA3136834CA}"/>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10062161" y="6102927"/>
            <a:ext cx="1615538" cy="582930"/>
          </a:xfrm>
          <a:prstGeom prst="rect">
            <a:avLst/>
          </a:prstGeom>
        </p:spPr>
      </p:pic>
    </p:spTree>
    <p:extLst>
      <p:ext uri="{BB962C8B-B14F-4D97-AF65-F5344CB8AC3E}">
        <p14:creationId xmlns:p14="http://schemas.microsoft.com/office/powerpoint/2010/main" val="4941407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78382B3-7257-4718-93AE-39865AB7584B}"/>
              </a:ext>
            </a:extLst>
          </p:cNvPr>
          <p:cNvPicPr>
            <a:picLocks noChangeAspect="1"/>
          </p:cNvPicPr>
          <p:nvPr userDrawn="1"/>
        </p:nvPicPr>
        <p:blipFill rotWithShape="1">
          <a:blip r:embed="rId2" cstate="screen">
            <a:duotone>
              <a:prstClr val="black"/>
              <a:schemeClr val="accent1">
                <a:tint val="45000"/>
                <a:satMod val="400000"/>
              </a:schemeClr>
            </a:duotone>
            <a:alphaModFix amt="15000"/>
            <a:extLst>
              <a:ext uri="{28A0092B-C50C-407E-A947-70E740481C1C}">
                <a14:useLocalDpi xmlns:a14="http://schemas.microsoft.com/office/drawing/2010/main"/>
              </a:ext>
            </a:extLst>
          </a:blip>
          <a:srcRect/>
          <a:stretch/>
        </p:blipFill>
        <p:spPr>
          <a:xfrm>
            <a:off x="0" y="0"/>
            <a:ext cx="12192000" cy="6858000"/>
          </a:xfrm>
          <a:prstGeom prst="rect">
            <a:avLst/>
          </a:prstGeom>
          <a:noFill/>
        </p:spPr>
      </p:pic>
      <p:pic>
        <p:nvPicPr>
          <p:cNvPr id="16" name="Picture 15">
            <a:extLst>
              <a:ext uri="{FF2B5EF4-FFF2-40B4-BE49-F238E27FC236}">
                <a16:creationId xmlns:a16="http://schemas.microsoft.com/office/drawing/2014/main" id="{AEA9D55A-220F-4DCB-BDE0-9C626ACBC737}"/>
              </a:ext>
            </a:extLst>
          </p:cNvPr>
          <p:cNvPicPr>
            <a:picLocks noChangeAspect="1"/>
          </p:cNvPicPr>
          <p:nvPr userDrawn="1"/>
        </p:nvPicPr>
        <p:blipFill>
          <a:blip r:embed="rId3" cstate="screen">
            <a:alphaModFix amt="70000"/>
            <a:extLst>
              <a:ext uri="{28A0092B-C50C-407E-A947-70E740481C1C}">
                <a14:useLocalDpi xmlns:a14="http://schemas.microsoft.com/office/drawing/2010/main"/>
              </a:ext>
            </a:extLst>
          </a:blip>
          <a:stretch>
            <a:fillRect/>
          </a:stretch>
        </p:blipFill>
        <p:spPr>
          <a:xfrm>
            <a:off x="3270" y="0"/>
            <a:ext cx="480060" cy="6858000"/>
          </a:xfrm>
          <a:prstGeom prst="rect">
            <a:avLst/>
          </a:prstGeom>
        </p:spPr>
      </p:pic>
      <p:pic>
        <p:nvPicPr>
          <p:cNvPr id="19" name="Picture 18">
            <a:extLst>
              <a:ext uri="{FF2B5EF4-FFF2-40B4-BE49-F238E27FC236}">
                <a16:creationId xmlns:a16="http://schemas.microsoft.com/office/drawing/2014/main" id="{32E9569A-1163-40BE-856F-0FA34240C347}"/>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5288231" y="6102927"/>
            <a:ext cx="1615538" cy="582930"/>
          </a:xfrm>
          <a:prstGeom prst="rect">
            <a:avLst/>
          </a:prstGeom>
        </p:spPr>
      </p:pic>
    </p:spTree>
    <p:extLst>
      <p:ext uri="{BB962C8B-B14F-4D97-AF65-F5344CB8AC3E}">
        <p14:creationId xmlns:p14="http://schemas.microsoft.com/office/powerpoint/2010/main" val="37940577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3B5654F-10E1-4509-AC84-1865543D37A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26633"/>
            <a:ext cx="12192000" cy="3713480"/>
          </a:xfrm>
          <a:prstGeom prst="rect">
            <a:avLst/>
          </a:prstGeom>
        </p:spPr>
      </p:pic>
      <p:pic>
        <p:nvPicPr>
          <p:cNvPr id="7" name="Picture 6">
            <a:extLst>
              <a:ext uri="{FF2B5EF4-FFF2-40B4-BE49-F238E27FC236}">
                <a16:creationId xmlns:a16="http://schemas.microsoft.com/office/drawing/2014/main" id="{E0FE7F63-AB2D-48B9-ABFA-413D4BB59D0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310260" y="3137535"/>
            <a:ext cx="1615538" cy="582930"/>
          </a:xfrm>
          <a:prstGeom prst="rect">
            <a:avLst/>
          </a:prstGeom>
        </p:spPr>
      </p:pic>
    </p:spTree>
    <p:extLst>
      <p:ext uri="{BB962C8B-B14F-4D97-AF65-F5344CB8AC3E}">
        <p14:creationId xmlns:p14="http://schemas.microsoft.com/office/powerpoint/2010/main" val="29924480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E920BB8-D38C-4E8D-A932-28930CACCFD4}"/>
              </a:ext>
            </a:extLst>
          </p:cNvPr>
          <p:cNvPicPr>
            <a:picLocks noChangeAspect="1"/>
          </p:cNvPicPr>
          <p:nvPr userDrawn="1"/>
        </p:nvPicPr>
        <p:blipFill rotWithShape="1">
          <a:blip r:embed="rId2" cstate="screen">
            <a:grayscl/>
            <a:alphaModFix amt="20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9067800" y="0"/>
            <a:ext cx="3124200" cy="6858000"/>
          </a:xfrm>
          <a:prstGeom prst="rect">
            <a:avLst/>
          </a:prstGeom>
          <a:noFill/>
        </p:spPr>
      </p:pic>
      <p:pic>
        <p:nvPicPr>
          <p:cNvPr id="9" name="Picture 8">
            <a:extLst>
              <a:ext uri="{FF2B5EF4-FFF2-40B4-BE49-F238E27FC236}">
                <a16:creationId xmlns:a16="http://schemas.microsoft.com/office/drawing/2014/main" id="{855C7BCD-8FA4-4319-AC0D-26DC95C738B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067800" y="0"/>
            <a:ext cx="480060" cy="6858000"/>
          </a:xfrm>
          <a:prstGeom prst="rect">
            <a:avLst/>
          </a:prstGeom>
        </p:spPr>
      </p:pic>
      <p:pic>
        <p:nvPicPr>
          <p:cNvPr id="10" name="Picture 9">
            <a:extLst>
              <a:ext uri="{FF2B5EF4-FFF2-40B4-BE49-F238E27FC236}">
                <a16:creationId xmlns:a16="http://schemas.microsoft.com/office/drawing/2014/main" id="{43B20BC9-0EC8-4FBE-B739-114899A2C156}"/>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10062161" y="6102927"/>
            <a:ext cx="1615538" cy="582930"/>
          </a:xfrm>
          <a:prstGeom prst="rect">
            <a:avLst/>
          </a:prstGeom>
        </p:spPr>
      </p:pic>
    </p:spTree>
    <p:extLst>
      <p:ext uri="{BB962C8B-B14F-4D97-AF65-F5344CB8AC3E}">
        <p14:creationId xmlns:p14="http://schemas.microsoft.com/office/powerpoint/2010/main" val="1237202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8" name="Picture 7" descr="A person using a computer&#10;&#10;Description automatically generated with low confidence">
            <a:extLst>
              <a:ext uri="{FF2B5EF4-FFF2-40B4-BE49-F238E27FC236}">
                <a16:creationId xmlns:a16="http://schemas.microsoft.com/office/drawing/2014/main" id="{153E541C-C624-4A3D-AFDA-AAA2BBD1C02E}"/>
              </a:ext>
            </a:extLst>
          </p:cNvPr>
          <p:cNvPicPr>
            <a:picLocks noChangeAspect="1"/>
          </p:cNvPicPr>
          <p:nvPr userDrawn="1"/>
        </p:nvPicPr>
        <p:blipFill rotWithShape="1">
          <a:blip r:embed="rId2" cstate="screen">
            <a:alphaModFix/>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0" y="0"/>
            <a:ext cx="12215605" cy="6858000"/>
          </a:xfrm>
          <a:prstGeom prst="rect">
            <a:avLst/>
          </a:prstGeom>
          <a:noFill/>
        </p:spPr>
      </p:pic>
      <p:sp>
        <p:nvSpPr>
          <p:cNvPr id="9" name="Rectangle 8">
            <a:extLst>
              <a:ext uri="{FF2B5EF4-FFF2-40B4-BE49-F238E27FC236}">
                <a16:creationId xmlns:a16="http://schemas.microsoft.com/office/drawing/2014/main" id="{957236E9-D6C9-478F-AA51-5907E553A8CF}"/>
              </a:ext>
            </a:extLst>
          </p:cNvPr>
          <p:cNvSpPr/>
          <p:nvPr userDrawn="1"/>
        </p:nvSpPr>
        <p:spPr>
          <a:xfrm>
            <a:off x="0" y="0"/>
            <a:ext cx="12215605"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Shape&#10;&#10;Description automatically generated">
            <a:extLst>
              <a:ext uri="{FF2B5EF4-FFF2-40B4-BE49-F238E27FC236}">
                <a16:creationId xmlns:a16="http://schemas.microsoft.com/office/drawing/2014/main" id="{C50530CF-7DFD-4F7E-8A9A-9952905D044B}"/>
              </a:ext>
            </a:extLst>
          </p:cNvPr>
          <p:cNvPicPr>
            <a:picLocks noChangeAspect="1"/>
          </p:cNvPicPr>
          <p:nvPr userDrawn="1"/>
        </p:nvPicPr>
        <p:blipFill rotWithShape="1">
          <a:blip r:embed="rId4" cstate="screen">
            <a:duotone>
              <a:prstClr val="black"/>
              <a:schemeClr val="accent1">
                <a:tint val="45000"/>
                <a:satMod val="400000"/>
              </a:schemeClr>
            </a:duotone>
            <a:alphaModFix amt="35000"/>
            <a:extLst>
              <a:ext uri="{BEBA8EAE-BF5A-486C-A8C5-ECC9F3942E4B}">
                <a14:imgProps xmlns:a14="http://schemas.microsoft.com/office/drawing/2010/main">
                  <a14:imgLayer r:embed="rId5">
                    <a14:imgEffect>
                      <a14:brightnessContrast bright="-78000"/>
                    </a14:imgEffect>
                  </a14:imgLayer>
                </a14:imgProps>
              </a:ext>
              <a:ext uri="{28A0092B-C50C-407E-A947-70E740481C1C}">
                <a14:useLocalDpi xmlns:a14="http://schemas.microsoft.com/office/drawing/2010/main"/>
              </a:ext>
            </a:extLst>
          </a:blip>
          <a:srcRect/>
          <a:stretch/>
        </p:blipFill>
        <p:spPr>
          <a:xfrm>
            <a:off x="0" y="0"/>
            <a:ext cx="6971348" cy="6858000"/>
          </a:xfrm>
          <a:prstGeom prst="rect">
            <a:avLst/>
          </a:prstGeom>
        </p:spPr>
      </p:pic>
      <p:pic>
        <p:nvPicPr>
          <p:cNvPr id="32" name="Picture 31">
            <a:extLst>
              <a:ext uri="{FF2B5EF4-FFF2-40B4-BE49-F238E27FC236}">
                <a16:creationId xmlns:a16="http://schemas.microsoft.com/office/drawing/2014/main" id="{CC09987D-71A3-4813-B7A4-7F3359DE73CB}"/>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10115550" y="6107233"/>
            <a:ext cx="1900238" cy="685657"/>
          </a:xfrm>
          <a:prstGeom prst="rect">
            <a:avLst/>
          </a:prstGeom>
        </p:spPr>
      </p:pic>
    </p:spTree>
    <p:extLst>
      <p:ext uri="{BB962C8B-B14F-4D97-AF65-F5344CB8AC3E}">
        <p14:creationId xmlns:p14="http://schemas.microsoft.com/office/powerpoint/2010/main" val="36762134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5C28791-A844-48FA-814C-ED7976A7EA65}"/>
              </a:ext>
            </a:extLst>
          </p:cNvPr>
          <p:cNvPicPr>
            <a:picLocks noChangeAspect="1"/>
          </p:cNvPicPr>
          <p:nvPr userDrawn="1"/>
        </p:nvPicPr>
        <p:blipFill rotWithShape="1">
          <a:blip r:embed="rId2" cstate="screen">
            <a:grayscl/>
            <a:alphaModFix amt="20000"/>
            <a:extLst>
              <a:ext uri="{28A0092B-C50C-407E-A947-70E740481C1C}">
                <a14:useLocalDpi xmlns:a14="http://schemas.microsoft.com/office/drawing/2010/main"/>
              </a:ext>
            </a:extLst>
          </a:blip>
          <a:srcRect/>
          <a:stretch/>
        </p:blipFill>
        <p:spPr>
          <a:xfrm>
            <a:off x="9067800" y="0"/>
            <a:ext cx="3124200" cy="6858000"/>
          </a:xfrm>
          <a:prstGeom prst="rect">
            <a:avLst/>
          </a:prstGeom>
          <a:noFill/>
        </p:spPr>
      </p:pic>
      <p:pic>
        <p:nvPicPr>
          <p:cNvPr id="10" name="Picture 9">
            <a:extLst>
              <a:ext uri="{FF2B5EF4-FFF2-40B4-BE49-F238E27FC236}">
                <a16:creationId xmlns:a16="http://schemas.microsoft.com/office/drawing/2014/main" id="{86926DFB-CD10-4FBB-AC2F-EAEF948BBE8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067800" y="0"/>
            <a:ext cx="480060" cy="6858000"/>
          </a:xfrm>
          <a:prstGeom prst="rect">
            <a:avLst/>
          </a:prstGeom>
        </p:spPr>
      </p:pic>
      <p:pic>
        <p:nvPicPr>
          <p:cNvPr id="11" name="Picture 10">
            <a:extLst>
              <a:ext uri="{FF2B5EF4-FFF2-40B4-BE49-F238E27FC236}">
                <a16:creationId xmlns:a16="http://schemas.microsoft.com/office/drawing/2014/main" id="{5B83E3E1-9760-45B5-8D4E-0EDF26CE42E6}"/>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10062161" y="6100623"/>
            <a:ext cx="1615538" cy="582930"/>
          </a:xfrm>
          <a:prstGeom prst="rect">
            <a:avLst/>
          </a:prstGeom>
        </p:spPr>
      </p:pic>
    </p:spTree>
    <p:extLst>
      <p:ext uri="{BB962C8B-B14F-4D97-AF65-F5344CB8AC3E}">
        <p14:creationId xmlns:p14="http://schemas.microsoft.com/office/powerpoint/2010/main" val="27168950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E45F89B-8A9F-4A43-9341-9E2018C0CC0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3A0A4A8-CC36-4FE8-9B03-27E6D039C2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2EE672-F75F-4EA7-857B-344ECE0B1B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A0CA60-134A-405D-ABD3-BD7CB312C0A9}" type="datetimeFigureOut">
              <a:rPr lang="en-US" smtClean="0"/>
              <a:t>12/20/2023</a:t>
            </a:fld>
            <a:endParaRPr lang="en-US"/>
          </a:p>
        </p:txBody>
      </p:sp>
      <p:sp>
        <p:nvSpPr>
          <p:cNvPr id="5" name="Footer Placeholder 4">
            <a:extLst>
              <a:ext uri="{FF2B5EF4-FFF2-40B4-BE49-F238E27FC236}">
                <a16:creationId xmlns:a16="http://schemas.microsoft.com/office/drawing/2014/main" id="{0AD25757-002F-4D07-ABD1-3F84DBB855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E96367B-8B73-4DDB-950D-8F6FAE9DB8C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1A070D-6B7F-44C4-8919-A9478B278F73}" type="slidenum">
              <a:rPr lang="en-US" smtClean="0"/>
              <a:t>‹#›</a:t>
            </a:fld>
            <a:endParaRPr lang="en-US"/>
          </a:p>
        </p:txBody>
      </p:sp>
    </p:spTree>
    <p:extLst>
      <p:ext uri="{BB962C8B-B14F-4D97-AF65-F5344CB8AC3E}">
        <p14:creationId xmlns:p14="http://schemas.microsoft.com/office/powerpoint/2010/main" val="24402684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slides/_rels/slide11.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2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932E592-C61F-40E6-B87F-6C1EFE382C84}"/>
              </a:ext>
            </a:extLst>
          </p:cNvPr>
          <p:cNvSpPr txBox="1"/>
          <p:nvPr/>
        </p:nvSpPr>
        <p:spPr>
          <a:xfrm>
            <a:off x="2846628" y="4731689"/>
            <a:ext cx="6498741" cy="646331"/>
          </a:xfrm>
          <a:prstGeom prst="rect">
            <a:avLst/>
          </a:prstGeom>
          <a:noFill/>
        </p:spPr>
        <p:txBody>
          <a:bodyPr wrap="square" rtlCol="0">
            <a:spAutoFit/>
          </a:bodyPr>
          <a:lstStyle/>
          <a:p>
            <a:pPr algn="ctr"/>
            <a:r>
              <a:rPr lang="en-US" sz="3600" dirty="0">
                <a:latin typeface="+mj-lt"/>
              </a:rPr>
              <a:t>DEFINING THE ISSUE</a:t>
            </a:r>
          </a:p>
        </p:txBody>
      </p:sp>
      <p:sp>
        <p:nvSpPr>
          <p:cNvPr id="3" name="TextBox 2">
            <a:extLst>
              <a:ext uri="{FF2B5EF4-FFF2-40B4-BE49-F238E27FC236}">
                <a16:creationId xmlns:a16="http://schemas.microsoft.com/office/drawing/2014/main" id="{79EC6880-8B4C-4602-88F2-06BAFD73D8AC}"/>
              </a:ext>
            </a:extLst>
          </p:cNvPr>
          <p:cNvSpPr txBox="1"/>
          <p:nvPr/>
        </p:nvSpPr>
        <p:spPr>
          <a:xfrm>
            <a:off x="4236126" y="5378020"/>
            <a:ext cx="3719743" cy="400110"/>
          </a:xfrm>
          <a:prstGeom prst="rect">
            <a:avLst/>
          </a:prstGeom>
          <a:noFill/>
        </p:spPr>
        <p:txBody>
          <a:bodyPr wrap="square" rtlCol="0">
            <a:spAutoFit/>
          </a:bodyPr>
          <a:lstStyle/>
          <a:p>
            <a:pPr algn="ctr"/>
            <a:r>
              <a:rPr lang="en-US" sz="2000" i="1" dirty="0"/>
              <a:t>[School or Class Name]</a:t>
            </a:r>
          </a:p>
        </p:txBody>
      </p:sp>
      <p:sp>
        <p:nvSpPr>
          <p:cNvPr id="4" name="TextBox 3">
            <a:extLst>
              <a:ext uri="{FF2B5EF4-FFF2-40B4-BE49-F238E27FC236}">
                <a16:creationId xmlns:a16="http://schemas.microsoft.com/office/drawing/2014/main" id="{64333A96-E27E-6FE1-7404-63195AA04C43}"/>
              </a:ext>
            </a:extLst>
          </p:cNvPr>
          <p:cNvSpPr txBox="1"/>
          <p:nvPr/>
        </p:nvSpPr>
        <p:spPr>
          <a:xfrm>
            <a:off x="1603514" y="6101296"/>
            <a:ext cx="10363200" cy="646331"/>
          </a:xfrm>
          <a:prstGeom prst="rect">
            <a:avLst/>
          </a:prstGeom>
          <a:noFill/>
        </p:spPr>
        <p:txBody>
          <a:bodyPr wrap="square">
            <a:spAutoFit/>
          </a:bodyPr>
          <a:lstStyle/>
          <a:p>
            <a:pPr algn="r">
              <a:defRPr/>
            </a:pPr>
            <a:r>
              <a:rPr lang="en-US" sz="1200" dirty="0">
                <a:effectLst/>
                <a:latin typeface="Arial" panose="020B0604020202020204" pitchFamily="34" charset="0"/>
                <a:ea typeface="Arial" panose="020B0604020202020204" pitchFamily="34" charset="0"/>
                <a:cs typeface="Arial" panose="020B0604020202020204" pitchFamily="34" charset="0"/>
              </a:rPr>
              <a:t>This presentation was developed by the National White Collar Crime Center under grant # 2020-VT-BX-K001, awarded by the Office for Victims of Crime, Office of Justice Programs, U.S. Department of Justice. The opinions, findings, and conclusions or recommendations expressed in this presentation are those of the contributors and do not necessarily represent the official position of the U.S. Department of Justice.</a:t>
            </a: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339914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6729913A-906F-4FF6-BD15-F22F9B758F2B}"/>
              </a:ext>
            </a:extLst>
          </p:cNvPr>
          <p:cNvSpPr txBox="1">
            <a:spLocks/>
          </p:cNvSpPr>
          <p:nvPr/>
        </p:nvSpPr>
        <p:spPr>
          <a:xfrm>
            <a:off x="2746913" y="513198"/>
            <a:ext cx="6694709" cy="80560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000" dirty="0">
                <a:latin typeface="+mj-lt"/>
              </a:rPr>
              <a:t>REFLECT </a:t>
            </a:r>
            <a:r>
              <a:rPr lang="en-US" sz="4000" dirty="0">
                <a:solidFill>
                  <a:schemeClr val="accent5"/>
                </a:solidFill>
                <a:latin typeface="+mj-lt"/>
              </a:rPr>
              <a:t>AND REVIEW</a:t>
            </a:r>
          </a:p>
        </p:txBody>
      </p:sp>
      <p:sp>
        <p:nvSpPr>
          <p:cNvPr id="9" name="TextBox 8">
            <a:extLst>
              <a:ext uri="{FF2B5EF4-FFF2-40B4-BE49-F238E27FC236}">
                <a16:creationId xmlns:a16="http://schemas.microsoft.com/office/drawing/2014/main" id="{A6B7AC59-74EE-4418-BD49-E9998F9466FB}"/>
              </a:ext>
            </a:extLst>
          </p:cNvPr>
          <p:cNvSpPr txBox="1"/>
          <p:nvPr/>
        </p:nvSpPr>
        <p:spPr>
          <a:xfrm>
            <a:off x="3047134" y="3285897"/>
            <a:ext cx="6094268" cy="369332"/>
          </a:xfrm>
          <a:prstGeom prst="rect">
            <a:avLst/>
          </a:prstGeom>
          <a:noFill/>
        </p:spPr>
        <p:txBody>
          <a:bodyPr wrap="square">
            <a:spAutoFit/>
          </a:bodyPr>
          <a:lstStyle/>
          <a:p>
            <a:r>
              <a:rPr lang="en-US" b="0" i="0" dirty="0">
                <a:solidFill>
                  <a:srgbClr val="000000"/>
                </a:solidFill>
                <a:effectLst/>
                <a:latin typeface="Times New Roman" panose="02020603050405020304" pitchFamily="18" charset="0"/>
              </a:rPr>
              <a:t> </a:t>
            </a:r>
            <a:endParaRPr lang="en-US" dirty="0"/>
          </a:p>
        </p:txBody>
      </p:sp>
      <p:grpSp>
        <p:nvGrpSpPr>
          <p:cNvPr id="18" name="Group 17">
            <a:extLst>
              <a:ext uri="{FF2B5EF4-FFF2-40B4-BE49-F238E27FC236}">
                <a16:creationId xmlns:a16="http://schemas.microsoft.com/office/drawing/2014/main" id="{A3A452C6-8645-4CAE-8905-EB2AA8F74DD2}"/>
              </a:ext>
            </a:extLst>
          </p:cNvPr>
          <p:cNvGrpSpPr/>
          <p:nvPr/>
        </p:nvGrpSpPr>
        <p:grpSpPr>
          <a:xfrm>
            <a:off x="6329627" y="1389722"/>
            <a:ext cx="3271573" cy="4726384"/>
            <a:chOff x="6451957" y="1790597"/>
            <a:chExt cx="2465079" cy="4601615"/>
          </a:xfrm>
        </p:grpSpPr>
        <p:sp>
          <p:nvSpPr>
            <p:cNvPr id="19" name="TextBox 18">
              <a:extLst>
                <a:ext uri="{FF2B5EF4-FFF2-40B4-BE49-F238E27FC236}">
                  <a16:creationId xmlns:a16="http://schemas.microsoft.com/office/drawing/2014/main" id="{6D05309A-5CA1-4EC3-BCB0-40737229C0F3}"/>
                </a:ext>
              </a:extLst>
            </p:cNvPr>
            <p:cNvSpPr txBox="1">
              <a:spLocks/>
            </p:cNvSpPr>
            <p:nvPr/>
          </p:nvSpPr>
          <p:spPr>
            <a:xfrm>
              <a:off x="6451957" y="1790597"/>
              <a:ext cx="2465079" cy="4601615"/>
            </a:xfrm>
            <a:prstGeom prst="roundRect">
              <a:avLst/>
            </a:prstGeom>
            <a:solidFill>
              <a:schemeClr val="accent2">
                <a:lumMod val="75000"/>
              </a:schemeClr>
            </a:solidFill>
          </p:spPr>
          <p:txBody>
            <a:bodyPr wrap="square" rtlCol="0" anchor="ctr">
              <a:noAutofit/>
            </a:bodyPr>
            <a:lstStyle/>
            <a:p>
              <a:pPr algn="ctr"/>
              <a:endParaRPr lang="en-US" sz="2400" dirty="0">
                <a:solidFill>
                  <a:schemeClr val="bg1"/>
                </a:solidFill>
                <a:latin typeface="Arial" panose="020B0604020202020204" pitchFamily="34" charset="0"/>
                <a:cs typeface="Arial" panose="020B0604020202020204" pitchFamily="34" charset="0"/>
              </a:endParaRPr>
            </a:p>
            <a:p>
              <a:pPr algn="ctr"/>
              <a:endParaRPr lang="en-US" sz="2400" dirty="0">
                <a:solidFill>
                  <a:schemeClr val="bg1"/>
                </a:solidFill>
                <a:latin typeface="Arial" panose="020B0604020202020204" pitchFamily="34" charset="0"/>
                <a:cs typeface="Arial" panose="020B0604020202020204" pitchFamily="34" charset="0"/>
              </a:endParaRPr>
            </a:p>
            <a:p>
              <a:pPr algn="ctr"/>
              <a:endParaRPr lang="en-US" sz="2400" dirty="0">
                <a:solidFill>
                  <a:schemeClr val="bg1"/>
                </a:solidFill>
                <a:latin typeface="Arial" panose="020B0604020202020204" pitchFamily="34" charset="0"/>
                <a:cs typeface="Arial" panose="020B0604020202020204" pitchFamily="34" charset="0"/>
              </a:endParaRPr>
            </a:p>
            <a:p>
              <a:pPr algn="ctr"/>
              <a:r>
                <a:rPr lang="en-US" sz="2400" dirty="0">
                  <a:solidFill>
                    <a:schemeClr val="bg1"/>
                  </a:solidFill>
                  <a:latin typeface="Arial" panose="020B0604020202020204" pitchFamily="34" charset="0"/>
                  <a:cs typeface="Arial" panose="020B0604020202020204" pitchFamily="34" charset="0"/>
                </a:rPr>
                <a:t>How would you share information about reporting or resources that might help?</a:t>
              </a:r>
            </a:p>
          </p:txBody>
        </p:sp>
        <p:pic>
          <p:nvPicPr>
            <p:cNvPr id="20" name="Graphic 19" descr="Lights On outline">
              <a:extLst>
                <a:ext uri="{FF2B5EF4-FFF2-40B4-BE49-F238E27FC236}">
                  <a16:creationId xmlns:a16="http://schemas.microsoft.com/office/drawing/2014/main" id="{6D5DEA40-E35C-45E8-855C-B2A5E8428BBA}"/>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7055221" y="2201578"/>
              <a:ext cx="1258549" cy="1371600"/>
            </a:xfrm>
            <a:prstGeom prst="rect">
              <a:avLst/>
            </a:prstGeom>
          </p:spPr>
        </p:pic>
      </p:grpSp>
      <p:grpSp>
        <p:nvGrpSpPr>
          <p:cNvPr id="8" name="Group 7">
            <a:extLst>
              <a:ext uri="{FF2B5EF4-FFF2-40B4-BE49-F238E27FC236}">
                <a16:creationId xmlns:a16="http://schemas.microsoft.com/office/drawing/2014/main" id="{AB3378E2-D707-93E5-308C-6A9C6043C866}"/>
              </a:ext>
            </a:extLst>
          </p:cNvPr>
          <p:cNvGrpSpPr/>
          <p:nvPr/>
        </p:nvGrpSpPr>
        <p:grpSpPr>
          <a:xfrm>
            <a:off x="2524654" y="1389722"/>
            <a:ext cx="3271573" cy="4726384"/>
            <a:chOff x="3630917" y="1790598"/>
            <a:chExt cx="2465079" cy="3527568"/>
          </a:xfrm>
        </p:grpSpPr>
        <p:sp>
          <p:nvSpPr>
            <p:cNvPr id="10" name="TextBox 9">
              <a:extLst>
                <a:ext uri="{FF2B5EF4-FFF2-40B4-BE49-F238E27FC236}">
                  <a16:creationId xmlns:a16="http://schemas.microsoft.com/office/drawing/2014/main" id="{42B599AA-E5DD-D8DB-E72E-BBA77203A3D5}"/>
                </a:ext>
              </a:extLst>
            </p:cNvPr>
            <p:cNvSpPr txBox="1">
              <a:spLocks/>
            </p:cNvSpPr>
            <p:nvPr/>
          </p:nvSpPr>
          <p:spPr>
            <a:xfrm>
              <a:off x="3630917" y="1790598"/>
              <a:ext cx="2465079" cy="3527568"/>
            </a:xfrm>
            <a:prstGeom prst="roundRect">
              <a:avLst/>
            </a:prstGeom>
            <a:solidFill>
              <a:schemeClr val="tx2">
                <a:lumMod val="75000"/>
              </a:schemeClr>
            </a:solidFill>
          </p:spPr>
          <p:txBody>
            <a:bodyPr wrap="square" rtlCol="0" anchor="ctr">
              <a:noAutofit/>
            </a:bodyPr>
            <a:lstStyle/>
            <a:p>
              <a:pPr algn="ctr"/>
              <a:endParaRPr lang="en-US" sz="2400" dirty="0">
                <a:solidFill>
                  <a:schemeClr val="bg1"/>
                </a:solidFill>
                <a:latin typeface="Arial" panose="020B0604020202020204" pitchFamily="34" charset="0"/>
                <a:cs typeface="Arial" panose="020B0604020202020204" pitchFamily="34" charset="0"/>
              </a:endParaRPr>
            </a:p>
            <a:p>
              <a:pPr algn="ctr"/>
              <a:endParaRPr lang="en-US" sz="2400" dirty="0">
                <a:solidFill>
                  <a:schemeClr val="bg1"/>
                </a:solidFill>
                <a:latin typeface="Arial" panose="020B0604020202020204" pitchFamily="34" charset="0"/>
                <a:cs typeface="Arial" panose="020B0604020202020204" pitchFamily="34" charset="0"/>
              </a:endParaRPr>
            </a:p>
            <a:p>
              <a:pPr algn="ctr"/>
              <a:endParaRPr lang="en-US" sz="2400" dirty="0">
                <a:solidFill>
                  <a:schemeClr val="bg1"/>
                </a:solidFill>
                <a:latin typeface="Arial" panose="020B0604020202020204" pitchFamily="34" charset="0"/>
                <a:cs typeface="Arial" panose="020B0604020202020204" pitchFamily="34" charset="0"/>
              </a:endParaRPr>
            </a:p>
            <a:p>
              <a:pPr algn="ctr"/>
              <a:endParaRPr lang="en-US" sz="2400" dirty="0">
                <a:solidFill>
                  <a:schemeClr val="bg1"/>
                </a:solidFill>
                <a:latin typeface="Arial" panose="020B0604020202020204" pitchFamily="34" charset="0"/>
                <a:cs typeface="Arial" panose="020B0604020202020204" pitchFamily="34" charset="0"/>
              </a:endParaRPr>
            </a:p>
            <a:p>
              <a:pPr algn="ctr"/>
              <a:endParaRPr lang="en-US" sz="2400" dirty="0">
                <a:solidFill>
                  <a:schemeClr val="bg1"/>
                </a:solidFill>
                <a:latin typeface="Arial" panose="020B0604020202020204" pitchFamily="34" charset="0"/>
                <a:cs typeface="Arial" panose="020B0604020202020204" pitchFamily="34" charset="0"/>
              </a:endParaRPr>
            </a:p>
            <a:p>
              <a:pPr algn="ctr"/>
              <a:r>
                <a:rPr lang="en-US" sz="2400" dirty="0">
                  <a:solidFill>
                    <a:schemeClr val="bg1"/>
                  </a:solidFill>
                  <a:latin typeface="Arial" panose="020B0604020202020204" pitchFamily="34" charset="0"/>
                  <a:cs typeface="Arial" panose="020B0604020202020204" pitchFamily="34" charset="0"/>
                </a:rPr>
                <a:t>If you were worried about a friend who may be in a risky situation, what would you do?</a:t>
              </a:r>
            </a:p>
            <a:p>
              <a:pPr algn="ctr"/>
              <a:endParaRPr lang="en-US" sz="3200" dirty="0">
                <a:solidFill>
                  <a:schemeClr val="bg1"/>
                </a:solidFill>
                <a:latin typeface="Arial" panose="020B0604020202020204" pitchFamily="34" charset="0"/>
                <a:cs typeface="Arial" panose="020B0604020202020204" pitchFamily="34" charset="0"/>
              </a:endParaRPr>
            </a:p>
          </p:txBody>
        </p:sp>
        <p:pic>
          <p:nvPicPr>
            <p:cNvPr id="11" name="Graphic 10" descr="Signature outline">
              <a:extLst>
                <a:ext uri="{FF2B5EF4-FFF2-40B4-BE49-F238E27FC236}">
                  <a16:creationId xmlns:a16="http://schemas.microsoft.com/office/drawing/2014/main" id="{560C4424-2C4C-2993-CB59-56D8985CF390}"/>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4155952" y="2056944"/>
              <a:ext cx="1371600" cy="1371600"/>
            </a:xfrm>
            <a:prstGeom prst="rect">
              <a:avLst/>
            </a:prstGeom>
          </p:spPr>
        </p:pic>
      </p:grpSp>
    </p:spTree>
    <p:extLst>
      <p:ext uri="{BB962C8B-B14F-4D97-AF65-F5344CB8AC3E}">
        <p14:creationId xmlns:p14="http://schemas.microsoft.com/office/powerpoint/2010/main" val="17470829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1A7D51FE-956C-42F3-A45B-B737BC4BDCB2}"/>
              </a:ext>
            </a:extLst>
          </p:cNvPr>
          <p:cNvSpPr txBox="1">
            <a:spLocks/>
          </p:cNvSpPr>
          <p:nvPr/>
        </p:nvSpPr>
        <p:spPr>
          <a:xfrm>
            <a:off x="493588" y="465912"/>
            <a:ext cx="8354319" cy="122775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3200" dirty="0">
                <a:latin typeface="+mj-lt"/>
              </a:rPr>
              <a:t>UPCOMING MEETINGS</a:t>
            </a:r>
            <a:br>
              <a:rPr lang="en-US" sz="3200" dirty="0">
                <a:latin typeface="+mj-lt"/>
              </a:rPr>
            </a:br>
            <a:r>
              <a:rPr lang="en-US" sz="3200" dirty="0">
                <a:solidFill>
                  <a:schemeClr val="accent5"/>
                </a:solidFill>
                <a:latin typeface="+mj-lt"/>
              </a:rPr>
              <a:t>AND IMPORTANT INFO</a:t>
            </a:r>
          </a:p>
        </p:txBody>
      </p:sp>
      <p:sp>
        <p:nvSpPr>
          <p:cNvPr id="6" name="Rectangle 5">
            <a:extLst>
              <a:ext uri="{FF2B5EF4-FFF2-40B4-BE49-F238E27FC236}">
                <a16:creationId xmlns:a16="http://schemas.microsoft.com/office/drawing/2014/main" id="{39A7DD92-DCEB-419F-B525-5D9DBBB44092}"/>
              </a:ext>
            </a:extLst>
          </p:cNvPr>
          <p:cNvSpPr/>
          <p:nvPr/>
        </p:nvSpPr>
        <p:spPr>
          <a:xfrm>
            <a:off x="493588" y="1907269"/>
            <a:ext cx="8354319" cy="3647209"/>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descr="Daily calendar outline">
            <a:extLst>
              <a:ext uri="{FF2B5EF4-FFF2-40B4-BE49-F238E27FC236}">
                <a16:creationId xmlns:a16="http://schemas.microsoft.com/office/drawing/2014/main" id="{A439C410-1BDF-4DAA-9636-A3E3453F6D64}"/>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71944" y="2493818"/>
            <a:ext cx="1870364" cy="1870364"/>
          </a:xfrm>
          <a:prstGeom prst="rect">
            <a:avLst/>
          </a:prstGeom>
        </p:spPr>
      </p:pic>
      <p:sp>
        <p:nvSpPr>
          <p:cNvPr id="7" name="TextBox 6">
            <a:extLst>
              <a:ext uri="{FF2B5EF4-FFF2-40B4-BE49-F238E27FC236}">
                <a16:creationId xmlns:a16="http://schemas.microsoft.com/office/drawing/2014/main" id="{F7F3770C-C423-4FBF-A655-7CEF2EE456BD}"/>
              </a:ext>
            </a:extLst>
          </p:cNvPr>
          <p:cNvSpPr txBox="1"/>
          <p:nvPr/>
        </p:nvSpPr>
        <p:spPr>
          <a:xfrm>
            <a:off x="2722418" y="2649682"/>
            <a:ext cx="5491416" cy="1815882"/>
          </a:xfrm>
          <a:prstGeom prst="rect">
            <a:avLst/>
          </a:prstGeom>
          <a:noFill/>
        </p:spPr>
        <p:txBody>
          <a:bodyPr wrap="square" rtlCol="0">
            <a:spAutoFit/>
          </a:bodyPr>
          <a:lstStyle/>
          <a:p>
            <a:pPr marL="285750" indent="-285750">
              <a:buFont typeface="Arial" panose="020B0604020202020204" pitchFamily="34" charset="0"/>
              <a:buChar char="•"/>
            </a:pPr>
            <a:r>
              <a:rPr lang="en-US" sz="2800" dirty="0"/>
              <a:t>[Upcoming meeting date/time]</a:t>
            </a:r>
          </a:p>
          <a:p>
            <a:pPr marL="285750" indent="-285750">
              <a:buFont typeface="Arial" panose="020B0604020202020204" pitchFamily="34" charset="0"/>
              <a:buChar char="•"/>
            </a:pPr>
            <a:r>
              <a:rPr lang="en-US" sz="2800" dirty="0"/>
              <a:t>[Upcoming meeting date/time]</a:t>
            </a:r>
          </a:p>
          <a:p>
            <a:pPr marL="285750" indent="-285750">
              <a:buFont typeface="Arial" panose="020B0604020202020204" pitchFamily="34" charset="0"/>
              <a:buChar char="•"/>
            </a:pPr>
            <a:r>
              <a:rPr lang="en-US" sz="2800" dirty="0"/>
              <a:t>[Text]</a:t>
            </a:r>
          </a:p>
          <a:p>
            <a:pPr marL="285750" indent="-285750">
              <a:buFont typeface="Arial" panose="020B0604020202020204" pitchFamily="34" charset="0"/>
              <a:buChar char="•"/>
            </a:pPr>
            <a:r>
              <a:rPr lang="en-US" sz="2800" dirty="0"/>
              <a:t>[Text]</a:t>
            </a:r>
          </a:p>
        </p:txBody>
      </p:sp>
    </p:spTree>
    <p:extLst>
      <p:ext uri="{BB962C8B-B14F-4D97-AF65-F5344CB8AC3E}">
        <p14:creationId xmlns:p14="http://schemas.microsoft.com/office/powerpoint/2010/main" val="29978907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9873102A-5E23-43AE-9566-81A48BD97A4E}"/>
              </a:ext>
            </a:extLst>
          </p:cNvPr>
          <p:cNvCxnSpPr>
            <a:cxnSpLocks/>
          </p:cNvCxnSpPr>
          <p:nvPr/>
        </p:nvCxnSpPr>
        <p:spPr>
          <a:xfrm>
            <a:off x="753686" y="2951268"/>
            <a:ext cx="5449455" cy="0"/>
          </a:xfrm>
          <a:prstGeom prst="line">
            <a:avLst/>
          </a:prstGeom>
          <a:ln w="12700" cap="rnd">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D20074D2-5368-45B5-8C8A-0D74435F781C}"/>
              </a:ext>
            </a:extLst>
          </p:cNvPr>
          <p:cNvSpPr txBox="1"/>
          <p:nvPr/>
        </p:nvSpPr>
        <p:spPr>
          <a:xfrm>
            <a:off x="832194" y="2020112"/>
            <a:ext cx="632408" cy="769441"/>
          </a:xfrm>
          <a:prstGeom prst="rect">
            <a:avLst/>
          </a:prstGeom>
          <a:noFill/>
        </p:spPr>
        <p:txBody>
          <a:bodyPr wrap="square" rtlCol="0">
            <a:spAutoFit/>
          </a:bodyPr>
          <a:lstStyle/>
          <a:p>
            <a:r>
              <a:rPr lang="en-US" sz="4400" dirty="0">
                <a:solidFill>
                  <a:schemeClr val="accent3">
                    <a:lumMod val="40000"/>
                    <a:lumOff val="60000"/>
                  </a:schemeClr>
                </a:solidFill>
                <a:latin typeface="+mj-lt"/>
              </a:rPr>
              <a:t>1</a:t>
            </a:r>
          </a:p>
        </p:txBody>
      </p:sp>
      <p:sp>
        <p:nvSpPr>
          <p:cNvPr id="4" name="TextBox 3">
            <a:extLst>
              <a:ext uri="{FF2B5EF4-FFF2-40B4-BE49-F238E27FC236}">
                <a16:creationId xmlns:a16="http://schemas.microsoft.com/office/drawing/2014/main" id="{B6D99128-64E0-49E6-ABBD-0CCB614826E9}"/>
              </a:ext>
            </a:extLst>
          </p:cNvPr>
          <p:cNvSpPr txBox="1"/>
          <p:nvPr/>
        </p:nvSpPr>
        <p:spPr>
          <a:xfrm>
            <a:off x="1557277" y="2324604"/>
            <a:ext cx="4641555" cy="276999"/>
          </a:xfrm>
          <a:prstGeom prst="rect">
            <a:avLst/>
          </a:prstGeom>
          <a:noFill/>
        </p:spPr>
        <p:txBody>
          <a:bodyPr wrap="square" lIns="0" tIns="0" rIns="0" bIns="0" rtlCol="0">
            <a:spAutoFit/>
          </a:bodyPr>
          <a:lstStyle/>
          <a:p>
            <a:r>
              <a:rPr lang="en-US" dirty="0">
                <a:solidFill>
                  <a:schemeClr val="bg1"/>
                </a:solidFill>
                <a:latin typeface="+mn-lt"/>
              </a:rPr>
              <a:t>Define </a:t>
            </a:r>
            <a:r>
              <a:rPr lang="en-US" i="1" dirty="0">
                <a:solidFill>
                  <a:schemeClr val="bg1"/>
                </a:solidFill>
                <a:latin typeface="+mn-lt"/>
              </a:rPr>
              <a:t>se</a:t>
            </a:r>
            <a:r>
              <a:rPr lang="en-US" i="1" dirty="0">
                <a:solidFill>
                  <a:schemeClr val="bg1"/>
                </a:solidFill>
              </a:rPr>
              <a:t>x trafficking </a:t>
            </a:r>
            <a:r>
              <a:rPr lang="en-US" dirty="0">
                <a:solidFill>
                  <a:schemeClr val="bg1"/>
                </a:solidFill>
              </a:rPr>
              <a:t>and </a:t>
            </a:r>
            <a:r>
              <a:rPr lang="en-US" i="1" dirty="0">
                <a:solidFill>
                  <a:schemeClr val="bg1"/>
                </a:solidFill>
              </a:rPr>
              <a:t>labor trafficking</a:t>
            </a:r>
            <a:endParaRPr lang="en-US" dirty="0">
              <a:solidFill>
                <a:schemeClr val="bg1"/>
              </a:solidFill>
              <a:latin typeface="+mn-lt"/>
            </a:endParaRPr>
          </a:p>
        </p:txBody>
      </p:sp>
      <p:cxnSp>
        <p:nvCxnSpPr>
          <p:cNvPr id="5" name="Straight Connector 4">
            <a:extLst>
              <a:ext uri="{FF2B5EF4-FFF2-40B4-BE49-F238E27FC236}">
                <a16:creationId xmlns:a16="http://schemas.microsoft.com/office/drawing/2014/main" id="{888F1947-B5D5-4D3B-ADAD-6E6D3D8F55A2}"/>
              </a:ext>
            </a:extLst>
          </p:cNvPr>
          <p:cNvCxnSpPr>
            <a:cxnSpLocks/>
          </p:cNvCxnSpPr>
          <p:nvPr/>
        </p:nvCxnSpPr>
        <p:spPr>
          <a:xfrm>
            <a:off x="753686" y="3958376"/>
            <a:ext cx="5449455" cy="0"/>
          </a:xfrm>
          <a:prstGeom prst="line">
            <a:avLst/>
          </a:prstGeom>
          <a:ln w="12700" cap="rnd">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FDBB72ED-CFD5-4EFA-8E02-DBF31359A54E}"/>
              </a:ext>
            </a:extLst>
          </p:cNvPr>
          <p:cNvSpPr txBox="1"/>
          <p:nvPr/>
        </p:nvSpPr>
        <p:spPr>
          <a:xfrm>
            <a:off x="832194" y="3027220"/>
            <a:ext cx="390816" cy="769441"/>
          </a:xfrm>
          <a:prstGeom prst="rect">
            <a:avLst/>
          </a:prstGeom>
          <a:noFill/>
        </p:spPr>
        <p:txBody>
          <a:bodyPr wrap="square" rtlCol="0">
            <a:spAutoFit/>
          </a:bodyPr>
          <a:lstStyle/>
          <a:p>
            <a:r>
              <a:rPr lang="en-US" sz="4400" dirty="0">
                <a:solidFill>
                  <a:schemeClr val="accent3">
                    <a:lumMod val="40000"/>
                    <a:lumOff val="60000"/>
                  </a:schemeClr>
                </a:solidFill>
                <a:latin typeface="+mj-lt"/>
              </a:rPr>
              <a:t>2</a:t>
            </a:r>
          </a:p>
        </p:txBody>
      </p:sp>
      <p:sp>
        <p:nvSpPr>
          <p:cNvPr id="12" name="TextBox 11">
            <a:extLst>
              <a:ext uri="{FF2B5EF4-FFF2-40B4-BE49-F238E27FC236}">
                <a16:creationId xmlns:a16="http://schemas.microsoft.com/office/drawing/2014/main" id="{7F6E1DD7-D893-4A29-9E19-7660B3A1BCB3}"/>
              </a:ext>
            </a:extLst>
          </p:cNvPr>
          <p:cNvSpPr txBox="1"/>
          <p:nvPr/>
        </p:nvSpPr>
        <p:spPr>
          <a:xfrm>
            <a:off x="1557276" y="3177823"/>
            <a:ext cx="4641555" cy="553998"/>
          </a:xfrm>
          <a:prstGeom prst="rect">
            <a:avLst/>
          </a:prstGeom>
          <a:noFill/>
        </p:spPr>
        <p:txBody>
          <a:bodyPr wrap="square" lIns="0" tIns="0" rIns="0" bIns="0" rtlCol="0">
            <a:spAutoFit/>
          </a:bodyPr>
          <a:lstStyle/>
          <a:p>
            <a:r>
              <a:rPr lang="en-US" dirty="0">
                <a:solidFill>
                  <a:schemeClr val="bg1"/>
                </a:solidFill>
                <a:latin typeface="+mn-lt"/>
              </a:rPr>
              <a:t>Discuss the concepts of force, fraud, and coercion</a:t>
            </a:r>
          </a:p>
        </p:txBody>
      </p:sp>
      <p:sp>
        <p:nvSpPr>
          <p:cNvPr id="16" name="Subtitle 2">
            <a:extLst>
              <a:ext uri="{FF2B5EF4-FFF2-40B4-BE49-F238E27FC236}">
                <a16:creationId xmlns:a16="http://schemas.microsoft.com/office/drawing/2014/main" id="{7DB5DF9D-DA56-4B82-AD68-D136A01272CB}"/>
              </a:ext>
            </a:extLst>
          </p:cNvPr>
          <p:cNvSpPr txBox="1">
            <a:spLocks/>
          </p:cNvSpPr>
          <p:nvPr/>
        </p:nvSpPr>
        <p:spPr>
          <a:xfrm>
            <a:off x="7196894" y="949748"/>
            <a:ext cx="4675558" cy="2027619"/>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US" sz="4800" dirty="0">
                <a:solidFill>
                  <a:schemeClr val="bg1"/>
                </a:solidFill>
                <a:latin typeface="+mj-lt"/>
              </a:rPr>
              <a:t>LEARNING</a:t>
            </a:r>
            <a:br>
              <a:rPr lang="en-US" sz="4800" dirty="0">
                <a:solidFill>
                  <a:schemeClr val="bg1"/>
                </a:solidFill>
                <a:latin typeface="+mj-lt"/>
              </a:rPr>
            </a:br>
            <a:r>
              <a:rPr lang="en-US" sz="4800" dirty="0">
                <a:solidFill>
                  <a:schemeClr val="bg1"/>
                </a:solidFill>
                <a:latin typeface="+mj-lt"/>
              </a:rPr>
              <a:t>OBJECTIVES</a:t>
            </a:r>
            <a:endParaRPr lang="en-US" sz="4800" dirty="0">
              <a:solidFill>
                <a:schemeClr val="accent3"/>
              </a:solidFill>
              <a:latin typeface="+mj-lt"/>
            </a:endParaRPr>
          </a:p>
        </p:txBody>
      </p:sp>
    </p:spTree>
    <p:extLst>
      <p:ext uri="{BB962C8B-B14F-4D97-AF65-F5344CB8AC3E}">
        <p14:creationId xmlns:p14="http://schemas.microsoft.com/office/powerpoint/2010/main" val="29718390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94D97ED8-E199-47B7-80A1-8696D68F582D}"/>
              </a:ext>
            </a:extLst>
          </p:cNvPr>
          <p:cNvSpPr txBox="1">
            <a:spLocks/>
          </p:cNvSpPr>
          <p:nvPr/>
        </p:nvSpPr>
        <p:spPr>
          <a:xfrm>
            <a:off x="1918838" y="788148"/>
            <a:ext cx="8354319" cy="149010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4800" cap="all" dirty="0">
                <a:latin typeface="+mj-lt"/>
              </a:rPr>
              <a:t>Warm-Up or </a:t>
            </a:r>
            <a:br>
              <a:rPr lang="en-US" sz="4800" cap="all" dirty="0">
                <a:latin typeface="+mj-lt"/>
              </a:rPr>
            </a:br>
            <a:r>
              <a:rPr lang="en-US" sz="4800" cap="all" dirty="0">
                <a:solidFill>
                  <a:schemeClr val="accent2"/>
                </a:solidFill>
                <a:latin typeface="+mj-lt"/>
              </a:rPr>
              <a:t>Ice Breaker</a:t>
            </a:r>
          </a:p>
        </p:txBody>
      </p:sp>
      <p:sp>
        <p:nvSpPr>
          <p:cNvPr id="6" name="Rectangle: Rounded Corners 5">
            <a:extLst>
              <a:ext uri="{FF2B5EF4-FFF2-40B4-BE49-F238E27FC236}">
                <a16:creationId xmlns:a16="http://schemas.microsoft.com/office/drawing/2014/main" id="{28ED0803-20D0-5AB7-0418-5C281C503AE4}"/>
              </a:ext>
            </a:extLst>
          </p:cNvPr>
          <p:cNvSpPr/>
          <p:nvPr/>
        </p:nvSpPr>
        <p:spPr>
          <a:xfrm>
            <a:off x="2957592" y="4166819"/>
            <a:ext cx="6276813" cy="1025111"/>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400" b="1" dirty="0">
                <a:latin typeface="+mn-lt"/>
              </a:rPr>
              <a:t>Start with a warm-up or icebreaker activity to get the discussion going!</a:t>
            </a:r>
          </a:p>
        </p:txBody>
      </p:sp>
    </p:spTree>
    <p:extLst>
      <p:ext uri="{BB962C8B-B14F-4D97-AF65-F5344CB8AC3E}">
        <p14:creationId xmlns:p14="http://schemas.microsoft.com/office/powerpoint/2010/main" val="28302948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C696D252-23C5-45B5-848F-5186AA0F978F}"/>
              </a:ext>
            </a:extLst>
          </p:cNvPr>
          <p:cNvSpPr txBox="1">
            <a:spLocks/>
          </p:cNvSpPr>
          <p:nvPr/>
        </p:nvSpPr>
        <p:spPr>
          <a:xfrm>
            <a:off x="359917" y="1497890"/>
            <a:ext cx="5269584" cy="2143226"/>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buNone/>
            </a:pPr>
            <a:r>
              <a:rPr lang="en-US" sz="4000" b="1" dirty="0">
                <a:latin typeface="+mj-lt"/>
              </a:rPr>
              <a:t>BACKGROUND</a:t>
            </a:r>
          </a:p>
          <a:p>
            <a:pPr marL="0" indent="0">
              <a:lnSpc>
                <a:spcPct val="100000"/>
              </a:lnSpc>
              <a:spcBef>
                <a:spcPts val="600"/>
              </a:spcBef>
              <a:buNone/>
            </a:pPr>
            <a:r>
              <a:rPr lang="en-US" sz="4000" b="1" dirty="0">
                <a:solidFill>
                  <a:schemeClr val="accent1"/>
                </a:solidFill>
                <a:latin typeface="+mj-lt"/>
              </a:rPr>
              <a:t>INFORMATION</a:t>
            </a:r>
          </a:p>
        </p:txBody>
      </p:sp>
      <p:sp>
        <p:nvSpPr>
          <p:cNvPr id="3" name="TextBox 2">
            <a:extLst>
              <a:ext uri="{FF2B5EF4-FFF2-40B4-BE49-F238E27FC236}">
                <a16:creationId xmlns:a16="http://schemas.microsoft.com/office/drawing/2014/main" id="{FD4D5CF5-5278-4E34-8416-84F41C30D0C9}"/>
              </a:ext>
            </a:extLst>
          </p:cNvPr>
          <p:cNvSpPr txBox="1"/>
          <p:nvPr/>
        </p:nvSpPr>
        <p:spPr>
          <a:xfrm>
            <a:off x="493589" y="4129003"/>
            <a:ext cx="5002239" cy="2462213"/>
          </a:xfrm>
          <a:prstGeom prst="rect">
            <a:avLst/>
          </a:prstGeom>
          <a:noFill/>
        </p:spPr>
        <p:txBody>
          <a:bodyPr wrap="square" lIns="0" tIns="0" rIns="0" bIns="0" rtlCol="0">
            <a:spAutoFit/>
          </a:bodyPr>
          <a:lstStyle/>
          <a:p>
            <a:r>
              <a:rPr lang="en-US" sz="1600" dirty="0">
                <a:latin typeface="+mn-lt"/>
              </a:rPr>
              <a:t>Human trafficking involves the use of force, fraud, or coercion to compel a person into labor or commercial sex in order to exploit them. </a:t>
            </a:r>
          </a:p>
          <a:p>
            <a:endParaRPr lang="en-US" sz="1600" dirty="0"/>
          </a:p>
          <a:p>
            <a:r>
              <a:rPr lang="en-US" sz="1600" dirty="0">
                <a:latin typeface="+mn-lt"/>
              </a:rPr>
              <a:t>Human trafficking covers two primary types of trafficking: </a:t>
            </a:r>
            <a:r>
              <a:rPr lang="en-US" sz="1600" i="1" dirty="0">
                <a:latin typeface="+mn-lt"/>
              </a:rPr>
              <a:t>sex trafficking </a:t>
            </a:r>
            <a:r>
              <a:rPr lang="en-US" sz="1600" dirty="0">
                <a:latin typeface="+mn-lt"/>
              </a:rPr>
              <a:t>and </a:t>
            </a:r>
            <a:r>
              <a:rPr lang="en-US" sz="1600" i="1" dirty="0">
                <a:latin typeface="+mn-lt"/>
              </a:rPr>
              <a:t>labor trafficking</a:t>
            </a:r>
            <a:r>
              <a:rPr lang="en-US" sz="1600" dirty="0">
                <a:latin typeface="+mn-lt"/>
              </a:rPr>
              <a:t>. </a:t>
            </a:r>
          </a:p>
          <a:p>
            <a:endParaRPr lang="en-US" sz="1600" dirty="0"/>
          </a:p>
          <a:p>
            <a:r>
              <a:rPr lang="en-US" sz="1600" dirty="0">
                <a:latin typeface="+mn-lt"/>
              </a:rPr>
              <a:t>Traffickers are motivated to commit the crime because they can profit over and over (unlike with the sale of drugs or illegal goods, which can only be sold once).</a:t>
            </a:r>
          </a:p>
        </p:txBody>
      </p:sp>
      <p:sp>
        <p:nvSpPr>
          <p:cNvPr id="5" name="Rectangle: Rounded Corners 4">
            <a:extLst>
              <a:ext uri="{FF2B5EF4-FFF2-40B4-BE49-F238E27FC236}">
                <a16:creationId xmlns:a16="http://schemas.microsoft.com/office/drawing/2014/main" id="{C236B2D7-6230-4D67-8406-928BE231BC89}"/>
              </a:ext>
            </a:extLst>
          </p:cNvPr>
          <p:cNvSpPr/>
          <p:nvPr/>
        </p:nvSpPr>
        <p:spPr>
          <a:xfrm>
            <a:off x="359917" y="3461756"/>
            <a:ext cx="5409269" cy="402336"/>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mn-lt"/>
              </a:rPr>
              <a:t>WHAT YOU NEED TO KNOW</a:t>
            </a:r>
          </a:p>
        </p:txBody>
      </p:sp>
    </p:spTree>
    <p:extLst>
      <p:ext uri="{BB962C8B-B14F-4D97-AF65-F5344CB8AC3E}">
        <p14:creationId xmlns:p14="http://schemas.microsoft.com/office/powerpoint/2010/main" val="40007678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B255218-9ADC-4BA6-996D-C2105DF3A1EB}"/>
              </a:ext>
            </a:extLst>
          </p:cNvPr>
          <p:cNvSpPr txBox="1"/>
          <p:nvPr/>
        </p:nvSpPr>
        <p:spPr>
          <a:xfrm>
            <a:off x="532501" y="3896360"/>
            <a:ext cx="10165979" cy="2769989"/>
          </a:xfrm>
          <a:prstGeom prst="rect">
            <a:avLst/>
          </a:prstGeom>
          <a:noFill/>
        </p:spPr>
        <p:txBody>
          <a:bodyPr wrap="square" lIns="0" tIns="0" rIns="0" bIns="0" rtlCol="0">
            <a:spAutoFit/>
          </a:bodyPr>
          <a:lstStyle/>
          <a:p>
            <a:r>
              <a:rPr lang="en-US" sz="2600" i="1" dirty="0">
                <a:solidFill>
                  <a:schemeClr val="bg2">
                    <a:lumMod val="25000"/>
                  </a:schemeClr>
                </a:solidFill>
                <a:latin typeface="+mn-lt"/>
              </a:rPr>
              <a:t>Sex trafficking </a:t>
            </a:r>
            <a:r>
              <a:rPr lang="en-US" sz="2600" dirty="0">
                <a:solidFill>
                  <a:schemeClr val="bg2">
                    <a:lumMod val="25000"/>
                  </a:schemeClr>
                </a:solidFill>
                <a:latin typeface="+mn-lt"/>
              </a:rPr>
              <a:t>is the recruitment, harboring, transportation, provision, obtaining, patronizing, or soliciting of a person for the purpose of a commercial sex act in which the commercial sex act is induced by force, fraud, or coercion, or in which the person induced to perform such acts has not attained 18 years of age.</a:t>
            </a:r>
          </a:p>
          <a:p>
            <a:endParaRPr lang="en-US" sz="2600" dirty="0">
              <a:solidFill>
                <a:schemeClr val="bg2">
                  <a:lumMod val="25000"/>
                </a:schemeClr>
              </a:solidFill>
            </a:endParaRPr>
          </a:p>
          <a:p>
            <a:endParaRPr lang="en-US" sz="1200" b="0" i="0" u="none" strike="noStrike" baseline="0" dirty="0">
              <a:solidFill>
                <a:srgbClr val="4D4D4F"/>
              </a:solidFill>
              <a:latin typeface="NimbusSan-Reg"/>
            </a:endParaRPr>
          </a:p>
          <a:p>
            <a:r>
              <a:rPr lang="en-US" sz="1200" b="0" i="0" u="none" strike="noStrike" baseline="0" dirty="0">
                <a:solidFill>
                  <a:srgbClr val="4D4D4F"/>
                </a:solidFill>
                <a:latin typeface="NimbusSan-Reg"/>
              </a:rPr>
              <a:t>Source: Trafficking Victims Protection Act (22 U.S.C. § 7102)</a:t>
            </a:r>
            <a:endParaRPr lang="en-US" sz="2600" dirty="0">
              <a:solidFill>
                <a:schemeClr val="bg2">
                  <a:lumMod val="25000"/>
                </a:schemeClr>
              </a:solidFill>
              <a:latin typeface="+mn-lt"/>
            </a:endParaRPr>
          </a:p>
        </p:txBody>
      </p:sp>
    </p:spTree>
    <p:extLst>
      <p:ext uri="{BB962C8B-B14F-4D97-AF65-F5344CB8AC3E}">
        <p14:creationId xmlns:p14="http://schemas.microsoft.com/office/powerpoint/2010/main" val="22390639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B255218-9ADC-4BA6-996D-C2105DF3A1EB}"/>
              </a:ext>
            </a:extLst>
          </p:cNvPr>
          <p:cNvSpPr txBox="1"/>
          <p:nvPr/>
        </p:nvSpPr>
        <p:spPr>
          <a:xfrm>
            <a:off x="532501" y="3713480"/>
            <a:ext cx="9876419" cy="2985433"/>
          </a:xfrm>
          <a:prstGeom prst="rect">
            <a:avLst/>
          </a:prstGeom>
          <a:noFill/>
        </p:spPr>
        <p:txBody>
          <a:bodyPr wrap="square" lIns="0" tIns="0" rIns="0" bIns="0" rtlCol="0">
            <a:spAutoFit/>
          </a:bodyPr>
          <a:lstStyle/>
          <a:p>
            <a:r>
              <a:rPr lang="en-US" sz="2600" i="1" dirty="0">
                <a:solidFill>
                  <a:schemeClr val="bg2">
                    <a:lumMod val="25000"/>
                  </a:schemeClr>
                </a:solidFill>
                <a:latin typeface="+mn-lt"/>
              </a:rPr>
              <a:t>Labor trafficking </a:t>
            </a:r>
            <a:r>
              <a:rPr lang="en-US" sz="2600" dirty="0">
                <a:solidFill>
                  <a:schemeClr val="bg2">
                    <a:lumMod val="25000"/>
                  </a:schemeClr>
                </a:solidFill>
                <a:latin typeface="+mn-lt"/>
              </a:rPr>
              <a:t>is the recruitment, harboring, transportation, provision, or obtaining of a person for labor services, through the use of force, fraud, or coercion for the purpose of subjection to involuntary servitude, peonage, debt bondage, or slavery</a:t>
            </a:r>
            <a:r>
              <a:rPr lang="en-US" sz="2800" dirty="0">
                <a:solidFill>
                  <a:schemeClr val="bg2">
                    <a:lumMod val="25000"/>
                  </a:schemeClr>
                </a:solidFill>
                <a:latin typeface="+mn-lt"/>
              </a:rPr>
              <a:t>. </a:t>
            </a:r>
          </a:p>
          <a:p>
            <a:endParaRPr lang="en-US" sz="2800" dirty="0">
              <a:solidFill>
                <a:schemeClr val="bg2">
                  <a:lumMod val="25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4D4D4F"/>
              </a:solidFill>
              <a:effectLst/>
              <a:uLnTx/>
              <a:uFillTx/>
              <a:latin typeface="NimbusSan-Reg"/>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4D4D4F"/>
              </a:solidFill>
              <a:latin typeface="NimbusSan-Reg"/>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4D4D4F"/>
              </a:solidFill>
              <a:effectLst/>
              <a:uLnTx/>
              <a:uFillTx/>
              <a:latin typeface="NimbusSan-Reg"/>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4D4D4F"/>
              </a:solidFill>
              <a:latin typeface="NimbusSan-Reg"/>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D4D4F"/>
                </a:solidFill>
                <a:effectLst/>
                <a:uLnTx/>
                <a:uFillTx/>
                <a:latin typeface="NimbusSan-Reg"/>
                <a:ea typeface="+mn-ea"/>
                <a:cs typeface="+mn-cs"/>
              </a:rPr>
              <a:t>Source: Trafficking Victims Protection Act (22 U.S.C. § 7102)</a:t>
            </a:r>
            <a:endParaRPr lang="en-US" sz="1800" dirty="0">
              <a:solidFill>
                <a:schemeClr val="accent3"/>
              </a:solidFill>
              <a:latin typeface="+mn-lt"/>
            </a:endParaRPr>
          </a:p>
        </p:txBody>
      </p:sp>
    </p:spTree>
    <p:extLst>
      <p:ext uri="{BB962C8B-B14F-4D97-AF65-F5344CB8AC3E}">
        <p14:creationId xmlns:p14="http://schemas.microsoft.com/office/powerpoint/2010/main" val="10312236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AFD42DF0-AC77-4069-B005-51A30E439ADE}"/>
              </a:ext>
            </a:extLst>
          </p:cNvPr>
          <p:cNvSpPr txBox="1">
            <a:spLocks/>
          </p:cNvSpPr>
          <p:nvPr/>
        </p:nvSpPr>
        <p:spPr>
          <a:xfrm>
            <a:off x="4141416" y="880393"/>
            <a:ext cx="3909167" cy="68565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000" dirty="0">
                <a:latin typeface="+mj-lt"/>
              </a:rPr>
              <a:t>DISCUSSION</a:t>
            </a:r>
          </a:p>
        </p:txBody>
      </p:sp>
      <p:sp>
        <p:nvSpPr>
          <p:cNvPr id="3" name="TextBox 2">
            <a:extLst>
              <a:ext uri="{FF2B5EF4-FFF2-40B4-BE49-F238E27FC236}">
                <a16:creationId xmlns:a16="http://schemas.microsoft.com/office/drawing/2014/main" id="{65327F53-6A07-4157-91CD-5C33A596E7C6}"/>
              </a:ext>
            </a:extLst>
          </p:cNvPr>
          <p:cNvSpPr txBox="1"/>
          <p:nvPr/>
        </p:nvSpPr>
        <p:spPr>
          <a:xfrm>
            <a:off x="960700" y="1618294"/>
            <a:ext cx="10337564" cy="4016484"/>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2000" dirty="0"/>
              <a:t>Have you heard about sex trafficking before? </a:t>
            </a:r>
          </a:p>
          <a:p>
            <a:pPr marL="742950" lvl="1" indent="-285750">
              <a:spcAft>
                <a:spcPts val="600"/>
              </a:spcAft>
              <a:buFont typeface="Arial" panose="020B0604020202020204" pitchFamily="34" charset="0"/>
              <a:buChar char="•"/>
            </a:pPr>
            <a:r>
              <a:rPr lang="en-US" sz="2000" dirty="0"/>
              <a:t>If so, what have you heard or what do you know about it?  </a:t>
            </a:r>
          </a:p>
          <a:p>
            <a:pPr marL="285750" indent="-285750">
              <a:spcAft>
                <a:spcPts val="600"/>
              </a:spcAft>
              <a:buFont typeface="Arial" panose="020B0604020202020204" pitchFamily="34" charset="0"/>
              <a:buChar char="•"/>
            </a:pPr>
            <a:r>
              <a:rPr lang="en-US" sz="2000" dirty="0"/>
              <a:t>Have you heard about labor trafficking before? </a:t>
            </a:r>
          </a:p>
          <a:p>
            <a:pPr marL="742950" lvl="1" indent="-285750">
              <a:spcAft>
                <a:spcPts val="600"/>
              </a:spcAft>
              <a:buFont typeface="Arial" panose="020B0604020202020204" pitchFamily="34" charset="0"/>
              <a:buChar char="•"/>
            </a:pPr>
            <a:r>
              <a:rPr lang="en-US" sz="2000" dirty="0"/>
              <a:t>If so, what have you heard or what do you know about it? </a:t>
            </a:r>
          </a:p>
          <a:p>
            <a:pPr marL="285750" indent="-285750">
              <a:spcAft>
                <a:spcPts val="600"/>
              </a:spcAft>
              <a:buFont typeface="Arial" panose="020B0604020202020204" pitchFamily="34" charset="0"/>
              <a:buChar char="•"/>
            </a:pPr>
            <a:r>
              <a:rPr lang="en-US" sz="2000" dirty="0"/>
              <a:t>What do the words </a:t>
            </a:r>
            <a:r>
              <a:rPr lang="en-US" sz="2000" i="1" dirty="0"/>
              <a:t>force</a:t>
            </a:r>
            <a:r>
              <a:rPr lang="en-US" sz="2000" dirty="0"/>
              <a:t>, </a:t>
            </a:r>
            <a:r>
              <a:rPr lang="en-US" sz="2000" i="1" dirty="0"/>
              <a:t>fraud</a:t>
            </a:r>
            <a:r>
              <a:rPr lang="en-US" sz="2000" dirty="0"/>
              <a:t>, or </a:t>
            </a:r>
            <a:r>
              <a:rPr lang="en-US" sz="2000" i="1" dirty="0"/>
              <a:t>coercion</a:t>
            </a:r>
            <a:r>
              <a:rPr lang="en-US" sz="2000" dirty="0"/>
              <a:t> mean to you? </a:t>
            </a:r>
          </a:p>
          <a:p>
            <a:pPr marL="285750" indent="-285750">
              <a:spcAft>
                <a:spcPts val="600"/>
              </a:spcAft>
              <a:buFont typeface="Arial" panose="020B0604020202020204" pitchFamily="34" charset="0"/>
              <a:buChar char="•"/>
            </a:pPr>
            <a:r>
              <a:rPr lang="en-US" sz="2000" dirty="0"/>
              <a:t>What changes in behavior, scenarios, or other signs might indicate that someone is experiencing sex trafficking? What about labor trafficking?</a:t>
            </a:r>
          </a:p>
          <a:p>
            <a:pPr marL="285750" indent="-285750">
              <a:spcAft>
                <a:spcPts val="600"/>
              </a:spcAft>
              <a:buFont typeface="Arial" panose="020B0604020202020204" pitchFamily="34" charset="0"/>
              <a:buChar char="•"/>
            </a:pPr>
            <a:r>
              <a:rPr lang="en-US" sz="2000" dirty="0"/>
              <a:t>How might the COVID-19 pandemic have affected both sex and labor trafficking? </a:t>
            </a:r>
          </a:p>
          <a:p>
            <a:pPr marL="742950" lvl="1" indent="-285750">
              <a:spcAft>
                <a:spcPts val="600"/>
              </a:spcAft>
              <a:buFont typeface="Arial" panose="020B0604020202020204" pitchFamily="34" charset="0"/>
              <a:buChar char="•"/>
            </a:pPr>
            <a:r>
              <a:rPr lang="en-US" sz="2000" i="1" dirty="0"/>
              <a:t>Consider how social isolation, economic impacts, and more online interaction could increase access to potential victims, alter how trafficking is perpetrated, or make it more difficult for people who are experiencing trafficking to report or seek help. </a:t>
            </a:r>
          </a:p>
        </p:txBody>
      </p:sp>
    </p:spTree>
    <p:extLst>
      <p:ext uri="{BB962C8B-B14F-4D97-AF65-F5344CB8AC3E}">
        <p14:creationId xmlns:p14="http://schemas.microsoft.com/office/powerpoint/2010/main" val="41815999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3A431E44-0887-446F-A451-735324B2FE37}"/>
              </a:ext>
            </a:extLst>
          </p:cNvPr>
          <p:cNvSpPr txBox="1">
            <a:spLocks/>
          </p:cNvSpPr>
          <p:nvPr/>
        </p:nvSpPr>
        <p:spPr>
          <a:xfrm>
            <a:off x="493590" y="956411"/>
            <a:ext cx="8354319" cy="122775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dirty="0">
                <a:latin typeface="+mj-lt"/>
              </a:rPr>
              <a:t>LEARNING </a:t>
            </a:r>
          </a:p>
          <a:p>
            <a:pPr marL="0" indent="0" algn="ctr">
              <a:buNone/>
            </a:pPr>
            <a:r>
              <a:rPr lang="en-US" sz="4000" dirty="0">
                <a:solidFill>
                  <a:schemeClr val="accent2"/>
                </a:solidFill>
                <a:latin typeface="+mj-lt"/>
              </a:rPr>
              <a:t>IN ACTION</a:t>
            </a:r>
          </a:p>
        </p:txBody>
      </p:sp>
      <p:sp>
        <p:nvSpPr>
          <p:cNvPr id="3" name="TextBox 2">
            <a:extLst>
              <a:ext uri="{FF2B5EF4-FFF2-40B4-BE49-F238E27FC236}">
                <a16:creationId xmlns:a16="http://schemas.microsoft.com/office/drawing/2014/main" id="{1CD9168A-A401-4EF7-B34F-3FEDCA33B8E7}"/>
              </a:ext>
            </a:extLst>
          </p:cNvPr>
          <p:cNvSpPr txBox="1"/>
          <p:nvPr/>
        </p:nvSpPr>
        <p:spPr>
          <a:xfrm>
            <a:off x="493590" y="3139188"/>
            <a:ext cx="8354319" cy="2154436"/>
          </a:xfrm>
          <a:prstGeom prst="rect">
            <a:avLst/>
          </a:prstGeom>
          <a:noFill/>
        </p:spPr>
        <p:txBody>
          <a:bodyPr wrap="square" lIns="0" tIns="0" rIns="0" bIns="0" rtlCol="0">
            <a:spAutoFit/>
          </a:bodyPr>
          <a:lstStyle/>
          <a:p>
            <a:r>
              <a:rPr lang="en-US" sz="2000" dirty="0">
                <a:latin typeface="+mn-lt"/>
              </a:rPr>
              <a:t>Review your school’s reporting protocol along with local and national resources available to survivors. </a:t>
            </a:r>
          </a:p>
          <a:p>
            <a:endParaRPr lang="en-US" sz="2000" dirty="0"/>
          </a:p>
          <a:p>
            <a:r>
              <a:rPr lang="en-US" sz="2000" dirty="0">
                <a:latin typeface="+mn-lt"/>
              </a:rPr>
              <a:t>Either in small groups or in one large group, come up with a plan for what to do if they recognize behaviors, scenarios, or other signs of human trafficking or think that they or a friend might be experiencing human trafficking.</a:t>
            </a:r>
          </a:p>
        </p:txBody>
      </p:sp>
      <p:sp>
        <p:nvSpPr>
          <p:cNvPr id="4" name="Rectangle: Rounded Corners 3">
            <a:extLst>
              <a:ext uri="{FF2B5EF4-FFF2-40B4-BE49-F238E27FC236}">
                <a16:creationId xmlns:a16="http://schemas.microsoft.com/office/drawing/2014/main" id="{B6020013-0147-44BB-9C07-13E2E8153C88}"/>
              </a:ext>
            </a:extLst>
          </p:cNvPr>
          <p:cNvSpPr/>
          <p:nvPr/>
        </p:nvSpPr>
        <p:spPr>
          <a:xfrm>
            <a:off x="493590" y="2460507"/>
            <a:ext cx="8354319" cy="402336"/>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800" b="1" dirty="0">
                <a:latin typeface="+mn-lt"/>
              </a:rPr>
              <a:t>TAKE WHAT YOU’VE LEARNED AND APPLY IT</a:t>
            </a:r>
          </a:p>
        </p:txBody>
      </p:sp>
    </p:spTree>
    <p:extLst>
      <p:ext uri="{BB962C8B-B14F-4D97-AF65-F5344CB8AC3E}">
        <p14:creationId xmlns:p14="http://schemas.microsoft.com/office/powerpoint/2010/main" val="6483062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ECBB38BC-B27C-4D69-9BDC-1729D082BC77}"/>
              </a:ext>
            </a:extLst>
          </p:cNvPr>
          <p:cNvSpPr txBox="1">
            <a:spLocks/>
          </p:cNvSpPr>
          <p:nvPr/>
        </p:nvSpPr>
        <p:spPr>
          <a:xfrm>
            <a:off x="973296" y="602143"/>
            <a:ext cx="8354319" cy="122775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dirty="0">
                <a:latin typeface="+mj-lt"/>
              </a:rPr>
              <a:t>CONNECTING</a:t>
            </a:r>
            <a:br>
              <a:rPr lang="en-US" sz="4000" dirty="0">
                <a:latin typeface="+mj-lt"/>
              </a:rPr>
            </a:br>
            <a:r>
              <a:rPr lang="en-US" sz="4000" dirty="0">
                <a:solidFill>
                  <a:schemeClr val="accent2"/>
                </a:solidFill>
                <a:latin typeface="+mj-lt"/>
              </a:rPr>
              <a:t>THE DOTS </a:t>
            </a:r>
          </a:p>
        </p:txBody>
      </p:sp>
      <p:sp>
        <p:nvSpPr>
          <p:cNvPr id="3" name="Rectangle: Rounded Corners 2">
            <a:extLst>
              <a:ext uri="{FF2B5EF4-FFF2-40B4-BE49-F238E27FC236}">
                <a16:creationId xmlns:a16="http://schemas.microsoft.com/office/drawing/2014/main" id="{3DBDF1B5-831D-4D26-BD28-BDDDD5BA82B0}"/>
              </a:ext>
            </a:extLst>
          </p:cNvPr>
          <p:cNvSpPr/>
          <p:nvPr/>
        </p:nvSpPr>
        <p:spPr>
          <a:xfrm>
            <a:off x="973297" y="1981886"/>
            <a:ext cx="8354319" cy="611966"/>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000" b="1" dirty="0">
                <a:latin typeface="+mn-lt"/>
              </a:rPr>
              <a:t>HOW DOES THIS RELATE TO HUMAN TRAFFICKING?</a:t>
            </a:r>
          </a:p>
        </p:txBody>
      </p:sp>
      <p:grpSp>
        <p:nvGrpSpPr>
          <p:cNvPr id="30" name="Group 29">
            <a:extLst>
              <a:ext uri="{FF2B5EF4-FFF2-40B4-BE49-F238E27FC236}">
                <a16:creationId xmlns:a16="http://schemas.microsoft.com/office/drawing/2014/main" id="{CEA087B0-C73B-4271-90F4-35E733F72ED9}"/>
              </a:ext>
            </a:extLst>
          </p:cNvPr>
          <p:cNvGrpSpPr/>
          <p:nvPr/>
        </p:nvGrpSpPr>
        <p:grpSpPr>
          <a:xfrm>
            <a:off x="551222" y="2951782"/>
            <a:ext cx="9096849" cy="611966"/>
            <a:chOff x="322622" y="2901188"/>
            <a:chExt cx="8760801" cy="611966"/>
          </a:xfrm>
        </p:grpSpPr>
        <p:sp>
          <p:nvSpPr>
            <p:cNvPr id="5" name="TextBox 4">
              <a:extLst>
                <a:ext uri="{FF2B5EF4-FFF2-40B4-BE49-F238E27FC236}">
                  <a16:creationId xmlns:a16="http://schemas.microsoft.com/office/drawing/2014/main" id="{D2A08CBD-8B70-4476-BBF1-C1D2B257CCD1}"/>
                </a:ext>
              </a:extLst>
            </p:cNvPr>
            <p:cNvSpPr txBox="1"/>
            <p:nvPr/>
          </p:nvSpPr>
          <p:spPr>
            <a:xfrm>
              <a:off x="729104" y="2935732"/>
              <a:ext cx="8354319" cy="442674"/>
            </a:xfrm>
            <a:prstGeom prst="roundRect">
              <a:avLst/>
            </a:prstGeom>
            <a:solidFill>
              <a:schemeClr val="accent1">
                <a:lumMod val="20000"/>
                <a:lumOff val="80000"/>
              </a:schemeClr>
            </a:solidFill>
          </p:spPr>
          <p:txBody>
            <a:bodyPr wrap="square" rtlCol="0">
              <a:spAutoFit/>
            </a:bodyPr>
            <a:lstStyle/>
            <a:p>
              <a:r>
                <a:rPr lang="en-US" sz="2000" dirty="0"/>
                <a:t>  Trafficking is probably more common than you think</a:t>
              </a:r>
            </a:p>
          </p:txBody>
        </p:sp>
        <p:sp>
          <p:nvSpPr>
            <p:cNvPr id="6" name="Oval 5">
              <a:extLst>
                <a:ext uri="{FF2B5EF4-FFF2-40B4-BE49-F238E27FC236}">
                  <a16:creationId xmlns:a16="http://schemas.microsoft.com/office/drawing/2014/main" id="{1C96A45F-3C12-4E10-9931-FD7A5945A53A}"/>
                </a:ext>
              </a:extLst>
            </p:cNvPr>
            <p:cNvSpPr>
              <a:spLocks noChangeAspect="1"/>
            </p:cNvSpPr>
            <p:nvPr/>
          </p:nvSpPr>
          <p:spPr>
            <a:xfrm>
              <a:off x="322622" y="2901188"/>
              <a:ext cx="611966" cy="611966"/>
            </a:xfrm>
            <a:prstGeom prst="ellipse">
              <a:avLst/>
            </a:prstGeom>
            <a:solidFill>
              <a:schemeClr val="accent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1.</a:t>
              </a:r>
            </a:p>
          </p:txBody>
        </p:sp>
      </p:grpSp>
      <p:pic>
        <p:nvPicPr>
          <p:cNvPr id="20" name="Graphic 19" descr="Connected outline">
            <a:extLst>
              <a:ext uri="{FF2B5EF4-FFF2-40B4-BE49-F238E27FC236}">
                <a16:creationId xmlns:a16="http://schemas.microsoft.com/office/drawing/2014/main" id="{85766DB0-8636-4CD5-9F69-4E5840DB2481}"/>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225421" y="524993"/>
            <a:ext cx="1277928" cy="1277928"/>
          </a:xfrm>
          <a:prstGeom prst="rect">
            <a:avLst/>
          </a:prstGeom>
        </p:spPr>
      </p:pic>
      <p:grpSp>
        <p:nvGrpSpPr>
          <p:cNvPr id="31" name="Group 30">
            <a:extLst>
              <a:ext uri="{FF2B5EF4-FFF2-40B4-BE49-F238E27FC236}">
                <a16:creationId xmlns:a16="http://schemas.microsoft.com/office/drawing/2014/main" id="{E87062F0-FC68-4A87-BD8D-FA2E10AC7178}"/>
              </a:ext>
            </a:extLst>
          </p:cNvPr>
          <p:cNvGrpSpPr/>
          <p:nvPr/>
        </p:nvGrpSpPr>
        <p:grpSpPr>
          <a:xfrm>
            <a:off x="551221" y="3663362"/>
            <a:ext cx="9223400" cy="783193"/>
            <a:chOff x="320988" y="3764550"/>
            <a:chExt cx="8989214" cy="783193"/>
          </a:xfrm>
        </p:grpSpPr>
        <p:sp>
          <p:nvSpPr>
            <p:cNvPr id="24" name="TextBox 23">
              <a:extLst>
                <a:ext uri="{FF2B5EF4-FFF2-40B4-BE49-F238E27FC236}">
                  <a16:creationId xmlns:a16="http://schemas.microsoft.com/office/drawing/2014/main" id="{86ECA88A-7F3F-4F84-B2E3-C0EDBA5CA9D4}"/>
                </a:ext>
              </a:extLst>
            </p:cNvPr>
            <p:cNvSpPr txBox="1"/>
            <p:nvPr/>
          </p:nvSpPr>
          <p:spPr>
            <a:xfrm>
              <a:off x="856021" y="3764550"/>
              <a:ext cx="8454181" cy="783193"/>
            </a:xfrm>
            <a:prstGeom prst="roundRect">
              <a:avLst/>
            </a:prstGeom>
            <a:solidFill>
              <a:schemeClr val="accent6">
                <a:lumMod val="20000"/>
                <a:lumOff val="80000"/>
              </a:schemeClr>
            </a:solidFill>
          </p:spPr>
          <p:txBody>
            <a:bodyPr wrap="square" rtlCol="0">
              <a:spAutoFit/>
            </a:bodyPr>
            <a:lstStyle/>
            <a:p>
              <a:r>
                <a:rPr lang="en-US" sz="2000" dirty="0"/>
                <a:t>It’s hard to say whether sex or labor trafficking is more prominent; statistics and data are difficult to gather, and some existing research is limited</a:t>
              </a:r>
              <a:endParaRPr lang="en-US" sz="2800" dirty="0"/>
            </a:p>
          </p:txBody>
        </p:sp>
        <p:sp>
          <p:nvSpPr>
            <p:cNvPr id="25" name="Oval 24">
              <a:extLst>
                <a:ext uri="{FF2B5EF4-FFF2-40B4-BE49-F238E27FC236}">
                  <a16:creationId xmlns:a16="http://schemas.microsoft.com/office/drawing/2014/main" id="{A5A6DA76-196E-4CC1-8413-97C6F8C4367F}"/>
                </a:ext>
              </a:extLst>
            </p:cNvPr>
            <p:cNvSpPr>
              <a:spLocks noChangeAspect="1"/>
            </p:cNvSpPr>
            <p:nvPr/>
          </p:nvSpPr>
          <p:spPr>
            <a:xfrm>
              <a:off x="320988" y="3871085"/>
              <a:ext cx="611966" cy="611966"/>
            </a:xfrm>
            <a:prstGeom prst="ellipse">
              <a:avLst/>
            </a:prstGeom>
            <a:solidFill>
              <a:schemeClr val="accent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2.</a:t>
              </a:r>
            </a:p>
          </p:txBody>
        </p:sp>
      </p:grpSp>
      <p:grpSp>
        <p:nvGrpSpPr>
          <p:cNvPr id="32" name="Group 31">
            <a:extLst>
              <a:ext uri="{FF2B5EF4-FFF2-40B4-BE49-F238E27FC236}">
                <a16:creationId xmlns:a16="http://schemas.microsoft.com/office/drawing/2014/main" id="{1B22ABA1-4D4E-4AAE-9AC8-C03CCBCC2F58}"/>
              </a:ext>
            </a:extLst>
          </p:cNvPr>
          <p:cNvGrpSpPr/>
          <p:nvPr/>
        </p:nvGrpSpPr>
        <p:grpSpPr>
          <a:xfrm>
            <a:off x="551220" y="4596852"/>
            <a:ext cx="9205349" cy="611966"/>
            <a:chOff x="311863" y="4635043"/>
            <a:chExt cx="8839069" cy="611966"/>
          </a:xfrm>
        </p:grpSpPr>
        <p:sp>
          <p:nvSpPr>
            <p:cNvPr id="26" name="TextBox 25">
              <a:extLst>
                <a:ext uri="{FF2B5EF4-FFF2-40B4-BE49-F238E27FC236}">
                  <a16:creationId xmlns:a16="http://schemas.microsoft.com/office/drawing/2014/main" id="{015E4F23-3BCB-4783-8471-8DC1393A1953}"/>
                </a:ext>
              </a:extLst>
            </p:cNvPr>
            <p:cNvSpPr txBox="1"/>
            <p:nvPr/>
          </p:nvSpPr>
          <p:spPr>
            <a:xfrm>
              <a:off x="833331" y="4705932"/>
              <a:ext cx="8317601" cy="442674"/>
            </a:xfrm>
            <a:prstGeom prst="roundRect">
              <a:avLst/>
            </a:prstGeom>
            <a:solidFill>
              <a:schemeClr val="tx2">
                <a:lumMod val="20000"/>
                <a:lumOff val="80000"/>
              </a:schemeClr>
            </a:solidFill>
          </p:spPr>
          <p:txBody>
            <a:bodyPr wrap="square" rtlCol="0">
              <a:spAutoFit/>
            </a:bodyPr>
            <a:lstStyle/>
            <a:p>
              <a:r>
                <a:rPr lang="en-US" sz="2000" dirty="0"/>
                <a:t>Human trafficking occurs in all geographical areas and in all populations</a:t>
              </a:r>
            </a:p>
          </p:txBody>
        </p:sp>
        <p:sp>
          <p:nvSpPr>
            <p:cNvPr id="27" name="Oval 26">
              <a:extLst>
                <a:ext uri="{FF2B5EF4-FFF2-40B4-BE49-F238E27FC236}">
                  <a16:creationId xmlns:a16="http://schemas.microsoft.com/office/drawing/2014/main" id="{09B33BBD-C1FA-475B-B8A6-DBA72315CF15}"/>
                </a:ext>
              </a:extLst>
            </p:cNvPr>
            <p:cNvSpPr>
              <a:spLocks noChangeAspect="1"/>
            </p:cNvSpPr>
            <p:nvPr/>
          </p:nvSpPr>
          <p:spPr>
            <a:xfrm>
              <a:off x="311863" y="4635043"/>
              <a:ext cx="611966" cy="611966"/>
            </a:xfrm>
            <a:prstGeom prst="ellipse">
              <a:avLst/>
            </a:prstGeom>
            <a:solidFill>
              <a:schemeClr val="tx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3.</a:t>
              </a:r>
            </a:p>
          </p:txBody>
        </p:sp>
      </p:grpSp>
      <p:grpSp>
        <p:nvGrpSpPr>
          <p:cNvPr id="33" name="Group 32">
            <a:extLst>
              <a:ext uri="{FF2B5EF4-FFF2-40B4-BE49-F238E27FC236}">
                <a16:creationId xmlns:a16="http://schemas.microsoft.com/office/drawing/2014/main" id="{CBBBED27-E561-46C8-BC3B-0E4F648C43E6}"/>
              </a:ext>
            </a:extLst>
          </p:cNvPr>
          <p:cNvGrpSpPr/>
          <p:nvPr/>
        </p:nvGrpSpPr>
        <p:grpSpPr>
          <a:xfrm>
            <a:off x="551221" y="5331601"/>
            <a:ext cx="9223400" cy="783193"/>
            <a:chOff x="310091" y="5319314"/>
            <a:chExt cx="8989098" cy="783193"/>
          </a:xfrm>
        </p:grpSpPr>
        <p:sp>
          <p:nvSpPr>
            <p:cNvPr id="28" name="TextBox 27">
              <a:extLst>
                <a:ext uri="{FF2B5EF4-FFF2-40B4-BE49-F238E27FC236}">
                  <a16:creationId xmlns:a16="http://schemas.microsoft.com/office/drawing/2014/main" id="{553A116F-77F8-45A3-A5FD-2ACB00E9F467}"/>
                </a:ext>
              </a:extLst>
            </p:cNvPr>
            <p:cNvSpPr txBox="1"/>
            <p:nvPr/>
          </p:nvSpPr>
          <p:spPr>
            <a:xfrm>
              <a:off x="839370" y="5319314"/>
              <a:ext cx="8459819" cy="783193"/>
            </a:xfrm>
            <a:prstGeom prst="roundRect">
              <a:avLst/>
            </a:prstGeom>
            <a:solidFill>
              <a:schemeClr val="accent2">
                <a:lumMod val="20000"/>
                <a:lumOff val="80000"/>
              </a:schemeClr>
            </a:solidFill>
          </p:spPr>
          <p:txBody>
            <a:bodyPr wrap="square" rtlCol="0">
              <a:spAutoFit/>
            </a:bodyPr>
            <a:lstStyle/>
            <a:p>
              <a:r>
                <a:rPr lang="en-US" sz="2000" dirty="0"/>
                <a:t>Some individuals have specific risk factors that may make them more vulnerable to human trafficking, but anyone can be victimized</a:t>
              </a:r>
            </a:p>
          </p:txBody>
        </p:sp>
        <p:sp>
          <p:nvSpPr>
            <p:cNvPr id="29" name="Oval 28">
              <a:extLst>
                <a:ext uri="{FF2B5EF4-FFF2-40B4-BE49-F238E27FC236}">
                  <a16:creationId xmlns:a16="http://schemas.microsoft.com/office/drawing/2014/main" id="{CCA24942-1AF5-4A76-A051-DFB55C421D13}"/>
                </a:ext>
              </a:extLst>
            </p:cNvPr>
            <p:cNvSpPr>
              <a:spLocks noChangeAspect="1"/>
            </p:cNvSpPr>
            <p:nvPr/>
          </p:nvSpPr>
          <p:spPr>
            <a:xfrm>
              <a:off x="310091" y="5399001"/>
              <a:ext cx="611966" cy="611966"/>
            </a:xfrm>
            <a:prstGeom prst="ellipse">
              <a:avLst/>
            </a:prstGeom>
            <a:solidFill>
              <a:schemeClr val="accent2">
                <a:lumMod val="7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4.</a:t>
              </a:r>
            </a:p>
          </p:txBody>
        </p:sp>
      </p:grpSp>
    </p:spTree>
    <p:extLst>
      <p:ext uri="{BB962C8B-B14F-4D97-AF65-F5344CB8AC3E}">
        <p14:creationId xmlns:p14="http://schemas.microsoft.com/office/powerpoint/2010/main" val="3398921032"/>
      </p:ext>
    </p:extLst>
  </p:cSld>
  <p:clrMapOvr>
    <a:masterClrMapping/>
  </p:clrMapOvr>
</p:sld>
</file>

<file path=ppt/theme/theme1.xml><?xml version="1.0" encoding="utf-8"?>
<a:theme xmlns:a="http://schemas.openxmlformats.org/drawingml/2006/main" name="Office Theme">
  <a:themeElements>
    <a:clrScheme name="Custom 1">
      <a:dk1>
        <a:srgbClr val="595959"/>
      </a:dk1>
      <a:lt1>
        <a:sysClr val="window" lastClr="FFFFFF"/>
      </a:lt1>
      <a:dk2>
        <a:srgbClr val="2D4D58"/>
      </a:dk2>
      <a:lt2>
        <a:srgbClr val="E7E6E6"/>
      </a:lt2>
      <a:accent1>
        <a:srgbClr val="3B988E"/>
      </a:accent1>
      <a:accent2>
        <a:srgbClr val="D9664B"/>
      </a:accent2>
      <a:accent3>
        <a:srgbClr val="A5A5A5"/>
      </a:accent3>
      <a:accent4>
        <a:srgbClr val="FEDD7C"/>
      </a:accent4>
      <a:accent5>
        <a:srgbClr val="FEA968"/>
      </a:accent5>
      <a:accent6>
        <a:srgbClr val="FFC000"/>
      </a:accent6>
      <a:hlink>
        <a:srgbClr val="D9664B"/>
      </a:hlink>
      <a:folHlink>
        <a:srgbClr val="FEA968"/>
      </a:folHlink>
    </a:clrScheme>
    <a:fontScheme name="Custom 1">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95360c9f-67b9-47b7-96ea-14fada6ff540" xsi:nil="true"/>
    <lcf76f155ced4ddcb4097134ff3c332f xmlns="5a0f3f29-687d-42db-a63b-97a4217fe45e">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A8EDC413E8B0341B2F81D77ABB8D99C" ma:contentTypeVersion="16" ma:contentTypeDescription="Create a new document." ma:contentTypeScope="" ma:versionID="5da38ab632334d9d8f0aeed7f3110f9d">
  <xsd:schema xmlns:xsd="http://www.w3.org/2001/XMLSchema" xmlns:xs="http://www.w3.org/2001/XMLSchema" xmlns:p="http://schemas.microsoft.com/office/2006/metadata/properties" xmlns:ns2="5a0f3f29-687d-42db-a63b-97a4217fe45e" xmlns:ns3="95360c9f-67b9-47b7-96ea-14fada6ff540" targetNamespace="http://schemas.microsoft.com/office/2006/metadata/properties" ma:root="true" ma:fieldsID="11481dfe59b6452793c6e1e7ae803e13" ns2:_="" ns3:_="">
    <xsd:import namespace="5a0f3f29-687d-42db-a63b-97a4217fe45e"/>
    <xsd:import namespace="95360c9f-67b9-47b7-96ea-14fada6ff54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a0f3f29-687d-42db-a63b-97a4217fe45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f74f3c77-07df-4c58-81b3-40d23c6fce7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5360c9f-67b9-47b7-96ea-14fada6ff540"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49561e8a-b3dd-4761-824e-620057389079}" ma:internalName="TaxCatchAll" ma:showField="CatchAllData" ma:web="95360c9f-67b9-47b7-96ea-14fada6ff54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6B40B3C-7EAC-4934-91E6-6F0C907786CB}">
  <ds:schemaRefs>
    <ds:schemaRef ds:uri="http://schemas.microsoft.com/office/2006/metadata/properties"/>
    <ds:schemaRef ds:uri="http://schemas.microsoft.com/office/infopath/2007/PartnerControls"/>
    <ds:schemaRef ds:uri="95360c9f-67b9-47b7-96ea-14fada6ff540"/>
    <ds:schemaRef ds:uri="5a0f3f29-687d-42db-a63b-97a4217fe45e"/>
  </ds:schemaRefs>
</ds:datastoreItem>
</file>

<file path=customXml/itemProps2.xml><?xml version="1.0" encoding="utf-8"?>
<ds:datastoreItem xmlns:ds="http://schemas.openxmlformats.org/officeDocument/2006/customXml" ds:itemID="{DA11BAAA-3487-4C5D-BD81-A6F79A9C048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a0f3f29-687d-42db-a63b-97a4217fe45e"/>
    <ds:schemaRef ds:uri="95360c9f-67b9-47b7-96ea-14fada6ff54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2464F73-C402-42FC-8737-5561FE4C475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5098</TotalTime>
  <Words>1136</Words>
  <Application>Microsoft Office PowerPoint</Application>
  <PresentationFormat>Widescreen</PresentationFormat>
  <Paragraphs>102</Paragraphs>
  <Slides>11</Slides>
  <Notes>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11</vt:i4>
      </vt:variant>
    </vt:vector>
  </HeadingPairs>
  <TitlesOfParts>
    <vt:vector size="20" baseType="lpstr">
      <vt:lpstr>Arial Black</vt:lpstr>
      <vt:lpstr>Arial</vt:lpstr>
      <vt:lpstr>Euphemia</vt:lpstr>
      <vt:lpstr>NimbusSan-RegIta</vt:lpstr>
      <vt:lpstr>Calibri</vt:lpstr>
      <vt:lpstr>Lato</vt:lpstr>
      <vt:lpstr>NimbusSan-Reg</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Tova Zussman</dc:creator>
  <cp:lastModifiedBy>Tova Zussman</cp:lastModifiedBy>
  <cp:revision>17</cp:revision>
  <dcterms:created xsi:type="dcterms:W3CDTF">2021-05-20T17:45:16Z</dcterms:created>
  <dcterms:modified xsi:type="dcterms:W3CDTF">2023-12-20T18:31:36Z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0x010100BA8EDC413E8B0341B2F81D77ABB8D99C</vt:lpwstr>
  </property>
</Properties>
</file>